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223"/>
  </p:notesMasterIdLst>
  <p:sldIdLst>
    <p:sldId id="256" r:id="rId6"/>
    <p:sldId id="575" r:id="rId7"/>
    <p:sldId id="711" r:id="rId8"/>
    <p:sldId id="715" r:id="rId9"/>
    <p:sldId id="716" r:id="rId10"/>
    <p:sldId id="718" r:id="rId11"/>
    <p:sldId id="719" r:id="rId12"/>
    <p:sldId id="720" r:id="rId13"/>
    <p:sldId id="723" r:id="rId14"/>
    <p:sldId id="948" r:id="rId15"/>
    <p:sldId id="949" r:id="rId16"/>
    <p:sldId id="621" r:id="rId17"/>
    <p:sldId id="741" r:id="rId18"/>
    <p:sldId id="743" r:id="rId19"/>
    <p:sldId id="751" r:id="rId20"/>
    <p:sldId id="951" r:id="rId21"/>
    <p:sldId id="752" r:id="rId22"/>
    <p:sldId id="950" r:id="rId23"/>
    <p:sldId id="955" r:id="rId24"/>
    <p:sldId id="956" r:id="rId25"/>
    <p:sldId id="957" r:id="rId26"/>
    <p:sldId id="958" r:id="rId27"/>
    <p:sldId id="959" r:id="rId28"/>
    <p:sldId id="756" r:id="rId29"/>
    <p:sldId id="960" r:id="rId30"/>
    <p:sldId id="758" r:id="rId31"/>
    <p:sldId id="762" r:id="rId32"/>
    <p:sldId id="763" r:id="rId33"/>
    <p:sldId id="708"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79" r:id="rId49"/>
    <p:sldId id="780" r:id="rId50"/>
    <p:sldId id="781" r:id="rId51"/>
    <p:sldId id="782" r:id="rId52"/>
    <p:sldId id="783" r:id="rId53"/>
    <p:sldId id="784" r:id="rId54"/>
    <p:sldId id="785" r:id="rId55"/>
    <p:sldId id="786" r:id="rId56"/>
    <p:sldId id="787" r:id="rId57"/>
    <p:sldId id="788" r:id="rId58"/>
    <p:sldId id="789" r:id="rId59"/>
    <p:sldId id="790" r:id="rId60"/>
    <p:sldId id="791" r:id="rId61"/>
    <p:sldId id="792" r:id="rId62"/>
    <p:sldId id="793" r:id="rId63"/>
    <p:sldId id="794" r:id="rId64"/>
    <p:sldId id="795" r:id="rId65"/>
    <p:sldId id="796" r:id="rId66"/>
    <p:sldId id="797" r:id="rId67"/>
    <p:sldId id="798" r:id="rId68"/>
    <p:sldId id="799" r:id="rId69"/>
    <p:sldId id="800" r:id="rId70"/>
    <p:sldId id="801" r:id="rId71"/>
    <p:sldId id="802" r:id="rId72"/>
    <p:sldId id="803" r:id="rId73"/>
    <p:sldId id="804" r:id="rId74"/>
    <p:sldId id="805" r:id="rId75"/>
    <p:sldId id="806" r:id="rId76"/>
    <p:sldId id="807" r:id="rId77"/>
    <p:sldId id="808" r:id="rId78"/>
    <p:sldId id="809" r:id="rId79"/>
    <p:sldId id="810" r:id="rId80"/>
    <p:sldId id="811" r:id="rId81"/>
    <p:sldId id="709" r:id="rId82"/>
    <p:sldId id="710" r:id="rId83"/>
    <p:sldId id="824" r:id="rId84"/>
    <p:sldId id="825" r:id="rId85"/>
    <p:sldId id="826" r:id="rId86"/>
    <p:sldId id="827" r:id="rId87"/>
    <p:sldId id="828" r:id="rId88"/>
    <p:sldId id="829" r:id="rId89"/>
    <p:sldId id="830" r:id="rId90"/>
    <p:sldId id="831" r:id="rId91"/>
    <p:sldId id="832" r:id="rId92"/>
    <p:sldId id="833" r:id="rId93"/>
    <p:sldId id="834" r:id="rId94"/>
    <p:sldId id="835" r:id="rId95"/>
    <p:sldId id="836" r:id="rId96"/>
    <p:sldId id="837" r:id="rId97"/>
    <p:sldId id="838" r:id="rId98"/>
    <p:sldId id="839" r:id="rId99"/>
    <p:sldId id="840" r:id="rId100"/>
    <p:sldId id="841" r:id="rId101"/>
    <p:sldId id="842" r:id="rId102"/>
    <p:sldId id="843" r:id="rId103"/>
    <p:sldId id="844" r:id="rId104"/>
    <p:sldId id="845" r:id="rId105"/>
    <p:sldId id="846" r:id="rId106"/>
    <p:sldId id="847" r:id="rId107"/>
    <p:sldId id="848" r:id="rId108"/>
    <p:sldId id="849" r:id="rId109"/>
    <p:sldId id="850" r:id="rId110"/>
    <p:sldId id="851" r:id="rId111"/>
    <p:sldId id="852" r:id="rId112"/>
    <p:sldId id="853" r:id="rId113"/>
    <p:sldId id="854" r:id="rId114"/>
    <p:sldId id="855" r:id="rId115"/>
    <p:sldId id="856" r:id="rId116"/>
    <p:sldId id="857" r:id="rId117"/>
    <p:sldId id="858" r:id="rId118"/>
    <p:sldId id="859" r:id="rId119"/>
    <p:sldId id="860" r:id="rId120"/>
    <p:sldId id="861" r:id="rId121"/>
    <p:sldId id="862" r:id="rId122"/>
    <p:sldId id="863" r:id="rId123"/>
    <p:sldId id="864" r:id="rId124"/>
    <p:sldId id="865" r:id="rId125"/>
    <p:sldId id="866" r:id="rId126"/>
    <p:sldId id="867" r:id="rId127"/>
    <p:sldId id="868" r:id="rId128"/>
    <p:sldId id="869" r:id="rId129"/>
    <p:sldId id="870" r:id="rId130"/>
    <p:sldId id="871" r:id="rId131"/>
    <p:sldId id="872" r:id="rId132"/>
    <p:sldId id="873" r:id="rId133"/>
    <p:sldId id="874" r:id="rId134"/>
    <p:sldId id="875" r:id="rId135"/>
    <p:sldId id="876" r:id="rId136"/>
    <p:sldId id="877" r:id="rId137"/>
    <p:sldId id="712" r:id="rId138"/>
    <p:sldId id="714" r:id="rId139"/>
    <p:sldId id="812" r:id="rId140"/>
    <p:sldId id="813" r:id="rId141"/>
    <p:sldId id="814" r:id="rId142"/>
    <p:sldId id="815" r:id="rId143"/>
    <p:sldId id="816" r:id="rId144"/>
    <p:sldId id="817" r:id="rId145"/>
    <p:sldId id="818" r:id="rId146"/>
    <p:sldId id="819" r:id="rId147"/>
    <p:sldId id="820" r:id="rId148"/>
    <p:sldId id="821" r:id="rId149"/>
    <p:sldId id="822" r:id="rId150"/>
    <p:sldId id="823" r:id="rId151"/>
    <p:sldId id="713" r:id="rId152"/>
    <p:sldId id="878" r:id="rId153"/>
    <p:sldId id="879" r:id="rId154"/>
    <p:sldId id="880" r:id="rId155"/>
    <p:sldId id="881" r:id="rId156"/>
    <p:sldId id="882" r:id="rId157"/>
    <p:sldId id="883" r:id="rId158"/>
    <p:sldId id="884" r:id="rId159"/>
    <p:sldId id="885" r:id="rId160"/>
    <p:sldId id="886" r:id="rId161"/>
    <p:sldId id="887" r:id="rId162"/>
    <p:sldId id="888" r:id="rId163"/>
    <p:sldId id="889" r:id="rId164"/>
    <p:sldId id="890" r:id="rId165"/>
    <p:sldId id="891" r:id="rId166"/>
    <p:sldId id="892" r:id="rId167"/>
    <p:sldId id="893" r:id="rId168"/>
    <p:sldId id="894" r:id="rId169"/>
    <p:sldId id="895" r:id="rId170"/>
    <p:sldId id="896" r:id="rId171"/>
    <p:sldId id="897" r:id="rId172"/>
    <p:sldId id="898" r:id="rId173"/>
    <p:sldId id="899" r:id="rId174"/>
    <p:sldId id="900" r:id="rId175"/>
    <p:sldId id="901" r:id="rId176"/>
    <p:sldId id="902" r:id="rId177"/>
    <p:sldId id="903" r:id="rId178"/>
    <p:sldId id="904" r:id="rId179"/>
    <p:sldId id="905" r:id="rId180"/>
    <p:sldId id="906" r:id="rId181"/>
    <p:sldId id="907" r:id="rId182"/>
    <p:sldId id="908" r:id="rId183"/>
    <p:sldId id="909" r:id="rId184"/>
    <p:sldId id="910" r:id="rId185"/>
    <p:sldId id="911" r:id="rId186"/>
    <p:sldId id="912" r:id="rId187"/>
    <p:sldId id="913" r:id="rId188"/>
    <p:sldId id="914" r:id="rId189"/>
    <p:sldId id="915" r:id="rId190"/>
    <p:sldId id="916" r:id="rId191"/>
    <p:sldId id="917" r:id="rId192"/>
    <p:sldId id="918" r:id="rId193"/>
    <p:sldId id="919" r:id="rId194"/>
    <p:sldId id="920" r:id="rId195"/>
    <p:sldId id="921" r:id="rId196"/>
    <p:sldId id="922" r:id="rId197"/>
    <p:sldId id="923" r:id="rId198"/>
    <p:sldId id="924" r:id="rId199"/>
    <p:sldId id="925" r:id="rId200"/>
    <p:sldId id="926" r:id="rId201"/>
    <p:sldId id="927" r:id="rId202"/>
    <p:sldId id="928" r:id="rId203"/>
    <p:sldId id="929" r:id="rId204"/>
    <p:sldId id="930" r:id="rId205"/>
    <p:sldId id="931" r:id="rId206"/>
    <p:sldId id="932" r:id="rId207"/>
    <p:sldId id="933" r:id="rId208"/>
    <p:sldId id="934" r:id="rId209"/>
    <p:sldId id="935" r:id="rId210"/>
    <p:sldId id="936" r:id="rId211"/>
    <p:sldId id="937" r:id="rId212"/>
    <p:sldId id="938" r:id="rId213"/>
    <p:sldId id="939" r:id="rId214"/>
    <p:sldId id="940" r:id="rId215"/>
    <p:sldId id="941" r:id="rId216"/>
    <p:sldId id="942" r:id="rId217"/>
    <p:sldId id="943" r:id="rId218"/>
    <p:sldId id="944" r:id="rId219"/>
    <p:sldId id="945" r:id="rId220"/>
    <p:sldId id="946" r:id="rId221"/>
    <p:sldId id="619" r:id="rId22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 id="711"/>
          </p14:sldIdLst>
        </p14:section>
        <p14:section name="Blobs" id="{9537C4D5-6085-485D-980C-7A4EE7AE1F14}">
          <p14:sldIdLst>
            <p14:sldId id="715"/>
            <p14:sldId id="716"/>
            <p14:sldId id="718"/>
            <p14:sldId id="719"/>
            <p14:sldId id="720"/>
            <p14:sldId id="723"/>
            <p14:sldId id="948"/>
            <p14:sldId id="949"/>
          </p14:sldIdLst>
        </p14:section>
        <p14:section name="Tables" id="{CF6DFC42-D1C6-4C1D-8417-D121290B8A38}">
          <p14:sldIdLst>
            <p14:sldId id="621"/>
            <p14:sldId id="741"/>
            <p14:sldId id="743"/>
            <p14:sldId id="751"/>
            <p14:sldId id="951"/>
            <p14:sldId id="752"/>
            <p14:sldId id="950"/>
            <p14:sldId id="955"/>
            <p14:sldId id="956"/>
            <p14:sldId id="957"/>
            <p14:sldId id="958"/>
            <p14:sldId id="959"/>
          </p14:sldIdLst>
        </p14:section>
        <p14:section name="Queues" id="{0F6597B3-7F0A-4FCA-8DD0-560CE2292A49}">
          <p14:sldIdLst>
            <p14:sldId id="756"/>
            <p14:sldId id="960"/>
            <p14:sldId id="758"/>
            <p14:sldId id="762"/>
            <p14:sldId id="763"/>
          </p14:sldIdLst>
        </p14:section>
        <p14:section name="Sql Database" id="{E4571BF5-5FD5-481C-85B6-EC22B16C37DA}">
          <p14:sldIdLst>
            <p14:sldId id="708"/>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709"/>
            <p14:sldId id="710"/>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Lst>
        </p14:section>
        <p14:section name="Redis Cache" id="{FA90F716-64BD-4E63-A866-2D694AF609BF}">
          <p14:sldIdLst>
            <p14:sldId id="712"/>
          </p14:sldIdLst>
        </p14:section>
        <p14:section name="Document DB" id="{263CEDA1-688C-4FF0-A7B1-B632EBA119F6}">
          <p14:sldIdLst>
            <p14:sldId id="714"/>
            <p14:sldId id="812"/>
            <p14:sldId id="813"/>
            <p14:sldId id="814"/>
            <p14:sldId id="815"/>
            <p14:sldId id="816"/>
            <p14:sldId id="817"/>
            <p14:sldId id="818"/>
            <p14:sldId id="819"/>
            <p14:sldId id="820"/>
            <p14:sldId id="821"/>
            <p14:sldId id="822"/>
            <p14:sldId id="823"/>
            <p14:sldId id="713"/>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Lst>
        </p14:section>
        <p14:section name="Close" id="{00D3D8B1-E403-4E21-9A68-5DB578B087B8}">
          <p14:sldIdLst>
            <p14:sldId id="619"/>
          </p14:sldIdLst>
        </p14:section>
        <p14:section name="Extra slides" id="{FD6797D5-E70A-4ED9-93AC-7D33CDAA9F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 id="2" name="Magnus Mårtensson" initials="MM" lastIdx="0" clrIdx="1">
    <p:extLst>
      <p:ext uri="{19B8F6BF-5375-455C-9EA6-DF929625EA0E}">
        <p15:presenceInfo xmlns:p15="http://schemas.microsoft.com/office/powerpoint/2012/main" userId="e6247bbffbbc7f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C86E00"/>
    <a:srgbClr val="4472C4"/>
    <a:srgbClr val="70AD47"/>
    <a:srgbClr val="A5A5A5"/>
    <a:srgbClr val="FFC000"/>
    <a:srgbClr val="ED7D31"/>
    <a:srgbClr val="1D4380"/>
    <a:srgbClr val="00000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0" autoAdjust="0"/>
    <p:restoredTop sz="78825" autoAdjust="0"/>
  </p:normalViewPr>
  <p:slideViewPr>
    <p:cSldViewPr snapToGrid="0">
      <p:cViewPr varScale="1">
        <p:scale>
          <a:sx n="76" d="100"/>
          <a:sy n="76" d="100"/>
        </p:scale>
        <p:origin x="624" y="48"/>
      </p:cViewPr>
      <p:guideLst/>
    </p:cSldViewPr>
  </p:slideViewPr>
  <p:notesTextViewPr>
    <p:cViewPr>
      <p:scale>
        <a:sx n="125" d="100"/>
        <a:sy n="125" d="100"/>
      </p:scale>
      <p:origin x="0" y="0"/>
    </p:cViewPr>
  </p:notesTextViewPr>
  <p:sorterViewPr>
    <p:cViewPr varScale="1">
      <p:scale>
        <a:sx n="1" d="1"/>
        <a:sy n="1" d="1"/>
      </p:scale>
      <p:origin x="0" y="-3474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theme" Target="theme/theme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tableStyles" Target="tableStyles.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notesMaster" Target="notesMasters/notesMaster1.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commentAuthors" Target="commentAuthors.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a:latin typeface="+mj-lt"/>
            </a:rPr>
            <a:t>Blobs</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a:latin typeface="+mj-lt"/>
            </a:rPr>
            <a:t>Redis</a:t>
          </a:r>
          <a:r>
            <a:rPr lang="en-US" dirty="0">
              <a:latin typeface="+mj-lt"/>
            </a:rPr>
            <a:t> Cache</a:t>
          </a: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a:latin typeface="+mj-lt"/>
            </a:rPr>
            <a:t>Tables</a:t>
          </a: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a:latin typeface="+mj-lt"/>
            </a:rPr>
            <a:t>SQL Databases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67D28184-0697-4C23-9306-55B463EB890F}">
      <dgm:prSet/>
      <dgm:spPr/>
      <dgm:t>
        <a:bodyPr/>
        <a:lstStyle/>
        <a:p>
          <a:pPr rtl="0"/>
          <a:r>
            <a:rPr lang="en-US" dirty="0" err="1">
              <a:latin typeface="+mj-lt"/>
            </a:rPr>
            <a:t>DocumentDB</a:t>
          </a:r>
          <a:endParaRPr lang="en-US" dirty="0">
            <a:latin typeface="+mj-lt"/>
          </a:endParaRPr>
        </a:p>
      </dgm:t>
    </dgm:pt>
    <dgm:pt modelId="{F521329D-3D21-46B0-A6E6-96B8ACB2C086}" type="parTrans" cxnId="{EDB8BE67-34D5-4983-BCFE-E1B59EF69823}">
      <dgm:prSet/>
      <dgm:spPr/>
    </dgm:pt>
    <dgm:pt modelId="{3EF60C55-A1D1-46C7-B767-CE2C96A9248E}" type="sibTrans" cxnId="{EDB8BE67-34D5-4983-BCFE-E1B59EF69823}">
      <dgm:prSet/>
      <dgm:spPr/>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6">
        <dgm:presLayoutVars>
          <dgm:bulletEnabled val="1"/>
        </dgm:presLayoutVars>
      </dgm:prSet>
      <dgm:spPr/>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6">
        <dgm:presLayoutVars>
          <dgm:bulletEnabled val="1"/>
        </dgm:presLayoutVars>
      </dgm:prSet>
      <dgm:spPr/>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6">
        <dgm:presLayoutVars>
          <dgm:bulletEnabled val="1"/>
        </dgm:presLayoutVars>
      </dgm:prSet>
      <dgm:spPr/>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6">
        <dgm:presLayoutVars>
          <dgm:bulletEnabled val="1"/>
        </dgm:presLayoutVars>
      </dgm:prSet>
      <dgm:spPr/>
    </dgm:pt>
    <dgm:pt modelId="{7F1AC7A5-E5FF-48B2-A1A8-0D3E3AE09B34}" type="pres">
      <dgm:prSet presAssocID="{C2FEA942-5227-43E3-A4F9-C754AC1B3569}" presName="sibTrans" presStyleCnt="0"/>
      <dgm:spPr/>
    </dgm:pt>
    <dgm:pt modelId="{62277C59-5080-4501-8A1E-AC99653BDC7E}" type="pres">
      <dgm:prSet presAssocID="{67D28184-0697-4C23-9306-55B463EB890F}" presName="node" presStyleLbl="node1" presStyleIdx="5" presStyleCnt="6">
        <dgm:presLayoutVars>
          <dgm:bulletEnabled val="1"/>
        </dgm:presLayoutVars>
      </dgm:prSet>
      <dgm:spPr/>
    </dgm:pt>
  </dgm:ptLst>
  <dgm:cxnLst>
    <dgm:cxn modelId="{2668A383-39D7-40B4-BA62-3FC0617AED0F}" type="presOf" srcId="{B0CA9EE9-6316-49F2-8575-5F9A5455E0B6}" destId="{66D9549B-2C0B-4DD0-84F1-F631B1D3B518}"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8DF9F11-ED85-4D66-BCFA-4DDB60EF90B9}" type="presOf" srcId="{67D28184-0697-4C23-9306-55B463EB890F}" destId="{62277C59-5080-4501-8A1E-AC99653BDC7E}" srcOrd="0" destOrd="0" presId="urn:microsoft.com/office/officeart/2005/8/layout/default"/>
    <dgm:cxn modelId="{40247F23-BC0F-429C-8DCC-5208DA33D175}"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423C7067-A79D-496B-92B9-B53CC89A3443}" type="presOf" srcId="{DB546BCF-1362-4A4F-929E-4AEDE42A9DA0}" destId="{21DCB6CE-4246-4C7F-A1D3-5BECFE73CC9C}"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EDB8BE67-34D5-4983-BCFE-E1B59EF69823}" srcId="{FAB1662F-7421-4F7B-A5C0-57390BFE5777}" destId="{67D28184-0697-4C23-9306-55B463EB890F}" srcOrd="5" destOrd="0" parTransId="{F521329D-3D21-46B0-A6E6-96B8ACB2C086}" sibTransId="{3EF60C55-A1D1-46C7-B767-CE2C96A9248E}"/>
    <dgm:cxn modelId="{8EA81EAA-0C3D-4CEE-A885-57E189EB9081}" type="presOf" srcId="{74B70E5F-85FA-42B8-A7FE-FD42B697C579}" destId="{AD9EF522-A474-43A3-8895-E1B5C946DABC}" srcOrd="0" destOrd="0" presId="urn:microsoft.com/office/officeart/2005/8/layout/default"/>
    <dgm:cxn modelId="{A8400A42-8D03-46C7-9D22-47E7630C908A}" srcId="{FAB1662F-7421-4F7B-A5C0-57390BFE5777}" destId="{531110E4-6D55-4962-93D0-4E603B05B24B}" srcOrd="2" destOrd="0" parTransId="{7E8AABE9-DBF2-4736-BF42-2061E839978F}" sibTransId="{CEC54D13-4755-4244-A066-2AD999D9A241}"/>
    <dgm:cxn modelId="{D683A6DF-30D0-4E8C-BB8D-EDEDF86FCFE7}" type="presOf" srcId="{531110E4-6D55-4962-93D0-4E603B05B24B}" destId="{2F601865-3E58-4139-BFA9-1AF94B35BE81}"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B96A1799-2D86-4AF7-A5B3-9E5BF83C3E57}" type="presOf" srcId="{FAB1662F-7421-4F7B-A5C0-57390BFE5777}" destId="{2AFE754E-A9BE-43F0-99CC-FD0E25860E09}" srcOrd="0" destOrd="0" presId="urn:microsoft.com/office/officeart/2005/8/layout/default"/>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F3F00E0F-2FEF-4726-AF2B-DE54A16B5584}" type="presParOf" srcId="{2AFE754E-A9BE-43F0-99CC-FD0E25860E09}" destId="{E0980EF2-B319-4BA5-B75F-359B4A7D053B}" srcOrd="2" destOrd="0" presId="urn:microsoft.com/office/officeart/2005/8/layout/default"/>
    <dgm:cxn modelId="{2AFA2341-AE27-4875-910C-D61F659266EB}" type="presParOf" srcId="{2AFE754E-A9BE-43F0-99CC-FD0E25860E09}" destId="{C7A769F2-CA1B-4FA4-BEAF-44CE4DDF200C}" srcOrd="3" destOrd="0" presId="urn:microsoft.com/office/officeart/2005/8/layout/default"/>
    <dgm:cxn modelId="{C495CED7-2E4A-49AF-855C-5CDA79E8CE12}" type="presParOf" srcId="{2AFE754E-A9BE-43F0-99CC-FD0E25860E09}" destId="{2F601865-3E58-4139-BFA9-1AF94B35BE81}" srcOrd="4" destOrd="0" presId="urn:microsoft.com/office/officeart/2005/8/layout/default"/>
    <dgm:cxn modelId="{D3F80EB6-75C6-4837-AD92-CC203C8AFEB8}" type="presParOf" srcId="{2AFE754E-A9BE-43F0-99CC-FD0E25860E09}" destId="{ED8DD377-82C0-423A-B9C7-ADE99AB22F3F}" srcOrd="5" destOrd="0" presId="urn:microsoft.com/office/officeart/2005/8/layout/default"/>
    <dgm:cxn modelId="{587427B3-45F9-41D3-8DE4-456A8C1E4464}" type="presParOf" srcId="{2AFE754E-A9BE-43F0-99CC-FD0E25860E09}" destId="{66D9549B-2C0B-4DD0-84F1-F631B1D3B518}" srcOrd="6" destOrd="0" presId="urn:microsoft.com/office/officeart/2005/8/layout/default"/>
    <dgm:cxn modelId="{E7F22438-766D-4BE8-8379-78E7DC6FBF01}" type="presParOf" srcId="{2AFE754E-A9BE-43F0-99CC-FD0E25860E09}" destId="{CF8E7A5E-BA66-4CDB-81EA-D786FEF504C8}" srcOrd="7" destOrd="0" presId="urn:microsoft.com/office/officeart/2005/8/layout/default"/>
    <dgm:cxn modelId="{A0680EA1-CA00-4495-A748-7CA7218D51C3}" type="presParOf" srcId="{2AFE754E-A9BE-43F0-99CC-FD0E25860E09}" destId="{21DCB6CE-4246-4C7F-A1D3-5BECFE73CC9C}" srcOrd="8" destOrd="0" presId="urn:microsoft.com/office/officeart/2005/8/layout/default"/>
    <dgm:cxn modelId="{92109269-4080-46D8-B07E-6319A11C3463}" type="presParOf" srcId="{2AFE754E-A9BE-43F0-99CC-FD0E25860E09}" destId="{7F1AC7A5-E5FF-48B2-A1A8-0D3E3AE09B34}" srcOrd="9" destOrd="0" presId="urn:microsoft.com/office/officeart/2005/8/layout/default"/>
    <dgm:cxn modelId="{91F4CC0F-920C-451C-954F-2690EF65857B}" type="presParOf" srcId="{2AFE754E-A9BE-43F0-99CC-FD0E25860E09}" destId="{62277C59-5080-4501-8A1E-AC99653BDC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Blobs</a:t>
          </a:r>
        </a:p>
      </dsp:txBody>
      <dsp:txXfrm>
        <a:off x="0" y="218857"/>
        <a:ext cx="3429334" cy="2057600"/>
      </dsp:txXfrm>
    </dsp:sp>
    <dsp:sp modelId="{E0980EF2-B319-4BA5-B75F-359B4A7D053B}">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Tables</a:t>
          </a:r>
        </a:p>
      </dsp:txBody>
      <dsp:txXfrm>
        <a:off x="3772267" y="218857"/>
        <a:ext cx="3429334" cy="2057600"/>
      </dsp:txXfrm>
    </dsp:sp>
    <dsp:sp modelId="{2F601865-3E58-4139-BFA9-1AF94B35BE81}">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a:latin typeface="+mj-lt"/>
            </a:rPr>
            <a:t>Queues</a:t>
          </a:r>
          <a:endParaRPr lang="en-US" sz="4300" kern="1200" dirty="0">
            <a:latin typeface="+mj-lt"/>
          </a:endParaRPr>
        </a:p>
      </dsp:txBody>
      <dsp:txXfrm>
        <a:off x="7544534" y="218857"/>
        <a:ext cx="3429334" cy="2057600"/>
      </dsp:txXfrm>
    </dsp:sp>
    <dsp:sp modelId="{66D9549B-2C0B-4DD0-84F1-F631B1D3B518}">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sv-SE" sz="4300" kern="1200" dirty="0">
              <a:latin typeface="+mj-lt"/>
            </a:rPr>
            <a:t>SQL Databases</a:t>
          </a:r>
          <a:endParaRPr lang="en-US" sz="4300" kern="1200" dirty="0">
            <a:latin typeface="+mj-lt"/>
          </a:endParaRPr>
        </a:p>
      </dsp:txBody>
      <dsp:txXfrm>
        <a:off x="0" y="2619391"/>
        <a:ext cx="3429334" cy="2057600"/>
      </dsp:txXfrm>
    </dsp:sp>
    <dsp:sp modelId="{21DCB6CE-4246-4C7F-A1D3-5BECFE73CC9C}">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Redis</a:t>
          </a:r>
          <a:r>
            <a:rPr lang="en-US" sz="4300" kern="1200" dirty="0">
              <a:latin typeface="+mj-lt"/>
            </a:rPr>
            <a:t> Cache</a:t>
          </a:r>
        </a:p>
      </dsp:txBody>
      <dsp:txXfrm>
        <a:off x="3772267" y="2619391"/>
        <a:ext cx="3429334" cy="2057600"/>
      </dsp:txXfrm>
    </dsp:sp>
    <dsp:sp modelId="{62277C59-5080-4501-8A1E-AC99653BDC7E}">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DocumentDB</a:t>
          </a:r>
          <a:endParaRPr lang="en-US" sz="4300" kern="120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4/12/2016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azure.microsoft.com/en-us/documentation/articles/documentdb-create-account/"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8" Type="http://schemas.openxmlformats.org/officeDocument/2006/relationships/hyperlink" Target="http://en.wikipedia.org/wiki/Escape_character" TargetMode="External"/><Relationship Id="rId13" Type="http://schemas.openxmlformats.org/officeDocument/2006/relationships/hyperlink" Target="http://en.wikipedia.org/wiki/Associative_array" TargetMode="External"/><Relationship Id="rId18" Type="http://schemas.openxmlformats.org/officeDocument/2006/relationships/hyperlink" Target="http://en.wikipedia.org/wiki/Whitespace_character" TargetMode="External"/><Relationship Id="rId3" Type="http://schemas.openxmlformats.org/officeDocument/2006/relationships/hyperlink" Target="http://en.wikipedia.org/wiki/E_notation" TargetMode="External"/><Relationship Id="rId7" Type="http://schemas.openxmlformats.org/officeDocument/2006/relationships/hyperlink" Target="http://en.wikipedia.org/wiki/Unicode" TargetMode="External"/><Relationship Id="rId12" Type="http://schemas.openxmlformats.org/officeDocument/2006/relationships/hyperlink" Target="http://en.wikipedia.org/wiki/Square_bracket" TargetMode="External"/><Relationship Id="rId17" Type="http://schemas.openxmlformats.org/officeDocument/2006/relationships/hyperlink" Target="http://en.wikipedia.org/wiki/Nullable_type" TargetMode="External"/><Relationship Id="rId2" Type="http://schemas.openxmlformats.org/officeDocument/2006/relationships/slide" Target="../slides/slide181.xml"/><Relationship Id="rId16" Type="http://schemas.openxmlformats.org/officeDocument/2006/relationships/hyperlink" Target="http://en.wikipedia.org/wiki/Braces_(punctuation)#Braces" TargetMode="External"/><Relationship Id="rId1" Type="http://schemas.openxmlformats.org/officeDocument/2006/relationships/notesMaster" Target="../notesMasters/notesMaster1.xml"/><Relationship Id="rId6" Type="http://schemas.openxmlformats.org/officeDocument/2006/relationships/hyperlink" Target="http://en.wikipedia.org/wiki/String_(computer_science)" TargetMode="External"/><Relationship Id="rId11" Type="http://schemas.openxmlformats.org/officeDocument/2006/relationships/hyperlink" Target="http://en.wikipedia.org/wiki/List_(abstract_data_type)" TargetMode="External"/><Relationship Id="rId5" Type="http://schemas.openxmlformats.org/officeDocument/2006/relationships/hyperlink" Target="http://en.wikipedia.org/wiki/Double-precision_floating-point_format" TargetMode="External"/><Relationship Id="rId15" Type="http://schemas.openxmlformats.org/officeDocument/2006/relationships/hyperlink" Target="http://en.wikipedia.org/wiki/JSON#cite_note-11" TargetMode="External"/><Relationship Id="rId10" Type="http://schemas.openxmlformats.org/officeDocument/2006/relationships/hyperlink" Target="http://en.wikipedia.org/wiki/Array_data_structure" TargetMode="External"/><Relationship Id="rId4" Type="http://schemas.openxmlformats.org/officeDocument/2006/relationships/hyperlink" Target="http://en.wikipedia.org/wiki/NaN" TargetMode="External"/><Relationship Id="rId9" Type="http://schemas.openxmlformats.org/officeDocument/2006/relationships/hyperlink" Target="http://en.wikipedia.org/wiki/Boolean_datatype" TargetMode="External"/><Relationship Id="rId14" Type="http://schemas.openxmlformats.org/officeDocument/2006/relationships/hyperlink" Target="http://en.wikipedia.org/wiki/JSON#cite_note-10" TargetMode="Externa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azure.microsoft.com/en-us/services/documentdb/"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www.ars.usda.gov/Services/docs.htm?docid=23634"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azure.microsoft.com/documentation/articles/documentdb-limits/"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azure.microsoft.com/documentation/articles/documentdb-consistency-levels/"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msdn.microsoft.com/library/microsoft.azure.documents.indexingpath.numericprecision.aspx" TargetMode="External"/><Relationship Id="rId2" Type="http://schemas.openxmlformats.org/officeDocument/2006/relationships/slide" Target="../slides/slide209.xml"/><Relationship Id="rId1" Type="http://schemas.openxmlformats.org/officeDocument/2006/relationships/notesMaster" Target="../notesMasters/notesMaster1.xml"/><Relationship Id="rId4" Type="http://schemas.openxmlformats.org/officeDocument/2006/relationships/hyperlink" Target="http://msdn.microsoft.com/library/azure/microsoft.azure.documents.indexingpath.stringprecision.aspx" TargetMode="Externa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msdn.microsoft.com/library/dn850325.aspx" TargetMode="External"/><Relationship Id="rId2" Type="http://schemas.openxmlformats.org/officeDocument/2006/relationships/slide" Target="../slides/slide210.xml"/><Relationship Id="rId1" Type="http://schemas.openxmlformats.org/officeDocument/2006/relationships/notesMaster" Target="../notesMasters/notesMaster1.xml"/><Relationship Id="rId5" Type="http://schemas.openxmlformats.org/officeDocument/2006/relationships/hyperlink" Target="http://msdn.microsoft.com/library/dn799209.aspx" TargetMode="External"/><Relationship Id="rId4" Type="http://schemas.openxmlformats.org/officeDocument/2006/relationships/hyperlink" Target="http://msdn.microsoft.com/library/azure/dn850324.aspx"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16.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2512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1067836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29598130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170</a:t>
            </a:fld>
            <a:endParaRPr lang="en-US" dirty="0">
              <a:solidFill>
                <a:prstClr val="black"/>
              </a:solidFill>
            </a:endParaRPr>
          </a:p>
        </p:txBody>
      </p:sp>
    </p:spTree>
    <p:extLst>
      <p:ext uri="{BB962C8B-B14F-4D97-AF65-F5344CB8AC3E}">
        <p14:creationId xmlns:p14="http://schemas.microsoft.com/office/powerpoint/2010/main" val="3376889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Before we get into the detail of how unique and transformative DocDB is, I’d like to point out that we have made buying and scaling the service very simple.</a:t>
            </a:r>
          </a:p>
          <a:p>
            <a:endParaRPr lang="en-US" i="0" baseline="0" dirty="0"/>
          </a:p>
          <a:p>
            <a:r>
              <a:rPr lang="en-US" i="0" baseline="0" dirty="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a:solidFill>
                  <a:schemeClr val="tx1"/>
                </a:solidFill>
                <a:effectLst/>
                <a:latin typeface="+mn-lt"/>
                <a:ea typeface="+mn-ea"/>
                <a:cs typeface="+mn-cs"/>
              </a:rPr>
              <a:t>Reading a single document</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2000 reads</a:t>
            </a:r>
          </a:p>
          <a:p>
            <a:pPr rtl="0" eaLnBrk="1" fontAlgn="t" latinLnBrk="0" hangingPunct="1"/>
            <a:r>
              <a:rPr lang="en-US" sz="1200" b="1" i="0" u="none" strike="noStrike" kern="1200" dirty="0">
                <a:solidFill>
                  <a:schemeClr val="tx1"/>
                </a:solidFill>
                <a:effectLst/>
                <a:latin typeface="+mn-lt"/>
                <a:ea typeface="+mn-ea"/>
                <a:cs typeface="+mn-cs"/>
              </a:rPr>
              <a:t>Inserting/Replacing/Deleting a single document</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500 inserts/replace/deletes</a:t>
            </a:r>
          </a:p>
          <a:p>
            <a:pPr rtl="0" eaLnBrk="1" fontAlgn="t" latinLnBrk="0" hangingPunct="1"/>
            <a:r>
              <a:rPr lang="en-US" sz="1200" b="1" i="0" u="none" strike="noStrike" kern="1200" dirty="0">
                <a:solidFill>
                  <a:schemeClr val="tx1"/>
                </a:solidFill>
                <a:effectLst/>
                <a:latin typeface="+mn-lt"/>
                <a:ea typeface="+mn-ea"/>
                <a:cs typeface="+mn-cs"/>
              </a:rPr>
              <a:t>Query a collection with a simple predicate and returning a single document</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1333 queries</a:t>
            </a:r>
          </a:p>
          <a:p>
            <a:pPr rtl="0" eaLnBrk="1" fontAlgn="t" latinLnBrk="0" hangingPunct="1"/>
            <a:r>
              <a:rPr lang="en-US" sz="1200" b="1" i="0" u="none" strike="noStrike" kern="1200" dirty="0">
                <a:solidFill>
                  <a:schemeClr val="tx1"/>
                </a:solidFill>
                <a:effectLst/>
                <a:latin typeface="+mn-lt"/>
                <a:ea typeface="+mn-ea"/>
                <a:cs typeface="+mn-cs"/>
              </a:rPr>
              <a:t>Stored Procedure a 50 document inserts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1000 inserts</a:t>
            </a:r>
          </a:p>
          <a:p>
            <a:endParaRPr lang="en-US" i="0" baseline="0" dirty="0"/>
          </a:p>
          <a:p>
            <a:r>
              <a:rPr lang="en-US" i="0" baseline="0" dirty="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174</a:t>
            </a:fld>
            <a:endParaRPr lang="en-US">
              <a:solidFill>
                <a:prstClr val="black"/>
              </a:solidFill>
            </a:endParaRPr>
          </a:p>
        </p:txBody>
      </p:sp>
    </p:spTree>
    <p:extLst>
      <p:ext uri="{BB962C8B-B14F-4D97-AF65-F5344CB8AC3E}">
        <p14:creationId xmlns:p14="http://schemas.microsoft.com/office/powerpoint/2010/main" val="41741598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Before we get into the detail of how unique and transformative DocDB is, I’d like to point out that we have made buying and scaling the service very simple.</a:t>
            </a:r>
          </a:p>
          <a:p>
            <a:endParaRPr lang="en-US" i="0" baseline="0" dirty="0"/>
          </a:p>
          <a:p>
            <a:r>
              <a:rPr lang="en-US" i="0" baseline="0" dirty="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a:solidFill>
                  <a:schemeClr val="tx1"/>
                </a:solidFill>
                <a:effectLst/>
                <a:latin typeface="+mn-lt"/>
                <a:ea typeface="+mn-ea"/>
                <a:cs typeface="+mn-cs"/>
              </a:rPr>
              <a:t>Reading a single document</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2000 reads</a:t>
            </a:r>
          </a:p>
          <a:p>
            <a:pPr rtl="0" eaLnBrk="1" fontAlgn="t" latinLnBrk="0" hangingPunct="1"/>
            <a:r>
              <a:rPr lang="en-US" sz="1200" b="1" i="0" u="none" strike="noStrike" kern="1200" dirty="0">
                <a:solidFill>
                  <a:schemeClr val="tx1"/>
                </a:solidFill>
                <a:effectLst/>
                <a:latin typeface="+mn-lt"/>
                <a:ea typeface="+mn-ea"/>
                <a:cs typeface="+mn-cs"/>
              </a:rPr>
              <a:t>Inserting/Replacing/Deleting a single document</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500 inserts/replace/deletes</a:t>
            </a:r>
          </a:p>
          <a:p>
            <a:pPr rtl="0" eaLnBrk="1" fontAlgn="t" latinLnBrk="0" hangingPunct="1"/>
            <a:r>
              <a:rPr lang="en-US" sz="1200" b="1" i="0" u="none" strike="noStrike" kern="1200" dirty="0">
                <a:solidFill>
                  <a:schemeClr val="tx1"/>
                </a:solidFill>
                <a:effectLst/>
                <a:latin typeface="+mn-lt"/>
                <a:ea typeface="+mn-ea"/>
                <a:cs typeface="+mn-cs"/>
              </a:rPr>
              <a:t>Query a collection with a simple predicate and returning a single document</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1333 queries</a:t>
            </a:r>
          </a:p>
          <a:p>
            <a:pPr rtl="0" eaLnBrk="1" fontAlgn="t" latinLnBrk="0" hangingPunct="1"/>
            <a:r>
              <a:rPr lang="en-US" sz="1200" b="1" i="0" u="none" strike="noStrike" kern="1200" dirty="0">
                <a:solidFill>
                  <a:schemeClr val="tx1"/>
                </a:solidFill>
                <a:effectLst/>
                <a:latin typeface="+mn-lt"/>
                <a:ea typeface="+mn-ea"/>
                <a:cs typeface="+mn-cs"/>
              </a:rPr>
              <a:t>Stored Procedure a 50 document inserts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1000 inserts</a:t>
            </a:r>
          </a:p>
          <a:p>
            <a:endParaRPr lang="en-US" i="0" baseline="0" dirty="0"/>
          </a:p>
          <a:p>
            <a:r>
              <a:rPr lang="en-US" i="0" baseline="0" dirty="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175</a:t>
            </a:fld>
            <a:endParaRPr lang="en-US">
              <a:solidFill>
                <a:prstClr val="black"/>
              </a:solidFill>
            </a:endParaRPr>
          </a:p>
        </p:txBody>
      </p:sp>
    </p:spTree>
    <p:extLst>
      <p:ext uri="{BB962C8B-B14F-4D97-AF65-F5344CB8AC3E}">
        <p14:creationId xmlns:p14="http://schemas.microsoft.com/office/powerpoint/2010/main" val="5391121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179</a:t>
            </a:fld>
            <a:endParaRPr lang="en-US"/>
          </a:p>
        </p:txBody>
      </p:sp>
    </p:spTree>
    <p:extLst>
      <p:ext uri="{BB962C8B-B14F-4D97-AF65-F5344CB8AC3E}">
        <p14:creationId xmlns:p14="http://schemas.microsoft.com/office/powerpoint/2010/main" val="8338504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Configurable consistency to trade off consistency and performance.</a:t>
            </a:r>
          </a:p>
          <a:p>
            <a:r>
              <a:rPr lang="en-US" dirty="0"/>
              <a:t>Database Accounts are configured with a default consistency level. </a:t>
            </a:r>
          </a:p>
          <a:p>
            <a:r>
              <a:rPr lang="en-US" dirty="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183</a:t>
            </a:fld>
            <a:endParaRPr lang="en-US"/>
          </a:p>
        </p:txBody>
      </p:sp>
    </p:spTree>
    <p:extLst>
      <p:ext uri="{BB962C8B-B14F-4D97-AF65-F5344CB8AC3E}">
        <p14:creationId xmlns:p14="http://schemas.microsoft.com/office/powerpoint/2010/main" val="20977502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Achieve near-infinite scale in terms of storage and throughput by horizontally partitioning data(</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Best partition option</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data across collections will depend on data format and access patterns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accounts can be scaled linearly with cost via collections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189</a:t>
            </a:fld>
            <a:endParaRPr lang="en-US"/>
          </a:p>
        </p:txBody>
      </p:sp>
    </p:spTree>
    <p:extLst>
      <p:ext uri="{BB962C8B-B14F-4D97-AF65-F5344CB8AC3E}">
        <p14:creationId xmlns:p14="http://schemas.microsoft.com/office/powerpoint/2010/main" val="40237925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a:solidFill>
                  <a:schemeClr val="tx1"/>
                </a:solidFill>
                <a:effectLst/>
                <a:latin typeface="+mn-lt"/>
                <a:ea typeface="+mn-ea"/>
                <a:cs typeface="+mn-cs"/>
              </a:rPr>
              <a:t>consistent hashing</a:t>
            </a:r>
            <a:r>
              <a:rPr lang="en-US" sz="1200" b="0" i="0" kern="1200" dirty="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190</a:t>
            </a:fld>
            <a:endParaRPr lang="en-US"/>
          </a:p>
        </p:txBody>
      </p:sp>
    </p:spTree>
    <p:extLst>
      <p:ext uri="{BB962C8B-B14F-4D97-AF65-F5344CB8AC3E}">
        <p14:creationId xmlns:p14="http://schemas.microsoft.com/office/powerpoint/2010/main" val="40849186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with </a:t>
            </a:r>
            <a:r>
              <a:rPr lang="en-US" sz="1200" b="0" i="1" kern="1200" dirty="0">
                <a:solidFill>
                  <a:schemeClr val="tx1"/>
                </a:solidFill>
                <a:effectLst/>
                <a:latin typeface="+mn-lt"/>
                <a:ea typeface="+mn-ea"/>
                <a:cs typeface="+mn-cs"/>
              </a:rPr>
              <a:t>time stamp</a:t>
            </a:r>
            <a:r>
              <a:rPr lang="en-US" sz="1200" b="0" i="0" kern="1200" dirty="0">
                <a:solidFill>
                  <a:schemeClr val="tx1"/>
                </a:solidFill>
                <a:effectLst/>
                <a:latin typeface="+mn-lt"/>
                <a:ea typeface="+mn-ea"/>
                <a:cs typeface="+mn-cs"/>
              </a:rPr>
              <a:t> properties (e.g., </a:t>
            </a:r>
            <a:r>
              <a:rPr lang="en-US" sz="1200" b="0" i="0" kern="1200" dirty="0" err="1">
                <a:solidFill>
                  <a:schemeClr val="tx1"/>
                </a:solidFill>
                <a:effectLst/>
                <a:latin typeface="+mn-lt"/>
                <a:ea typeface="+mn-ea"/>
                <a:cs typeface="+mn-cs"/>
              </a:rPr>
              <a:t>eventTime</a:t>
            </a:r>
            <a:r>
              <a:rPr lang="en-US" sz="1200" b="0" i="0" kern="1200" dirty="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191</a:t>
            </a:fld>
            <a:endParaRPr lang="en-US"/>
          </a:p>
        </p:txBody>
      </p:sp>
    </p:spTree>
    <p:extLst>
      <p:ext uri="{BB962C8B-B14F-4D97-AF65-F5344CB8AC3E}">
        <p14:creationId xmlns:p14="http://schemas.microsoft.com/office/powerpoint/2010/main" val="36751006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a:t>
            </a:r>
            <a:r>
              <a:rPr lang="en-US" sz="1200" b="1" i="0" kern="1200" baseline="0" dirty="0">
                <a:solidFill>
                  <a:schemeClr val="tx1"/>
                </a:solidFill>
                <a:effectLst/>
                <a:latin typeface="+mn-lt"/>
                <a:ea typeface="+mn-ea"/>
                <a:cs typeface="+mn-cs"/>
              </a:rPr>
              <a:t> notes:</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192</a:t>
            </a:fld>
            <a:endParaRPr lang="en-US"/>
          </a:p>
        </p:txBody>
      </p:sp>
    </p:spTree>
    <p:extLst>
      <p:ext uri="{BB962C8B-B14F-4D97-AF65-F5344CB8AC3E}">
        <p14:creationId xmlns:p14="http://schemas.microsoft.com/office/powerpoint/2010/main" val="2939466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NZ" dirty="0"/>
            </a:b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068545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193</a:t>
            </a:fld>
            <a:endParaRPr lang="en-US" dirty="0">
              <a:solidFill>
                <a:prstClr val="black"/>
              </a:solidFill>
            </a:endParaRPr>
          </a:p>
        </p:txBody>
      </p:sp>
    </p:spTree>
    <p:extLst>
      <p:ext uri="{BB962C8B-B14F-4D97-AF65-F5344CB8AC3E}">
        <p14:creationId xmlns:p14="http://schemas.microsoft.com/office/powerpoint/2010/main" val="2306729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there are certain trends in modern application development that have surfaced in the last few years. These are - “Applications which…”</a:t>
            </a:r>
            <a:endParaRPr lang="en-US" dirty="0"/>
          </a:p>
          <a:p>
            <a:endParaRPr lang="en-US" baseline="0" dirty="0"/>
          </a:p>
          <a:p>
            <a:r>
              <a:rPr lang="en-US" baseline="0" dirty="0"/>
              <a:t>There are existing Azure services that meet the needs of one or more of the scenarios on this list, but DocumentDB meets the requirements demanded by all of these trends. DocumentDB fills a gap in the Azure data services portfolio.</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heard from internal and external customers that they didn’t want to run and manage NoSQL document stores especially at massive scale. Customers also told us they needed more of the query and transaction processing capabilities that are inherent to relational systems. So we considered what it would take to build a schema-free database with robust query and transaction processing using modern data formats, languages and protocols – the result of this effort is DocumentDB</a:t>
            </a:r>
            <a:endParaRPr lang="en-US" baseline="0" dirty="0"/>
          </a:p>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194</a:t>
            </a:fld>
            <a:endParaRPr lang="en-US" dirty="0">
              <a:solidFill>
                <a:prstClr val="black"/>
              </a:solidFill>
            </a:endParaRPr>
          </a:p>
        </p:txBody>
      </p:sp>
    </p:spTree>
    <p:extLst>
      <p:ext uri="{BB962C8B-B14F-4D97-AF65-F5344CB8AC3E}">
        <p14:creationId xmlns:p14="http://schemas.microsoft.com/office/powerpoint/2010/main" val="21617480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speaking of customers, let’s move on to some</a:t>
            </a:r>
            <a:r>
              <a:rPr lang="en-US" baseline="0" dirty="0"/>
              <a:t> of the scenarios that we’ve seen DocDB used for. 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a:t>
            </a:r>
            <a:r>
              <a:rPr lang="en-US" sz="1200" dirty="0" err="1">
                <a:solidFill>
                  <a:schemeClr val="bg1"/>
                </a:solidFill>
              </a:rPr>
              <a:t>IoT</a:t>
            </a:r>
            <a:r>
              <a:rPr lang="en-US" sz="12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a:t>
            </a:r>
            <a:r>
              <a:rPr lang="en-US" sz="1100" dirty="0" err="1">
                <a:solidFill>
                  <a:schemeClr val="bg1"/>
                </a:solidFill>
              </a:rPr>
              <a:t>IoT</a:t>
            </a:r>
            <a:r>
              <a:rPr lang="en-US" sz="11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195</a:t>
            </a:fld>
            <a:endParaRPr lang="en-US" dirty="0">
              <a:solidFill>
                <a:prstClr val="black"/>
              </a:solidFill>
            </a:endParaRPr>
          </a:p>
        </p:txBody>
      </p:sp>
    </p:spTree>
    <p:extLst>
      <p:ext uri="{BB962C8B-B14F-4D97-AF65-F5344CB8AC3E}">
        <p14:creationId xmlns:p14="http://schemas.microsoft.com/office/powerpoint/2010/main" val="6852386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b="1" dirty="0"/>
              <a:t>Presenter</a:t>
            </a:r>
            <a:r>
              <a:rPr lang="en-US" sz="1200" b="1" baseline="0" dirty="0"/>
              <a:t> guidance:</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Introduce the family portrait.</a:t>
            </a:r>
            <a:endParaRPr lang="en-US" sz="1200" baseline="0" dirty="0"/>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b="1" dirty="0"/>
          </a:p>
          <a:p>
            <a:pPr eaLnBrk="1" hangingPunct="1">
              <a:spcBef>
                <a:spcPct val="0"/>
              </a:spcBef>
            </a:pPr>
            <a:r>
              <a:rPr lang="en-US" sz="1200" b="1" dirty="0"/>
              <a:t>Slide talk track:</a:t>
            </a:r>
          </a:p>
          <a:p>
            <a:pPr marL="171450" indent="-171450" eaLnBrk="1" hangingPunct="1">
              <a:spcBef>
                <a:spcPct val="0"/>
              </a:spcBef>
              <a:buFont typeface="Arial" panose="020B0604020202020204" pitchFamily="34" charset="0"/>
              <a:buChar char="•"/>
            </a:pPr>
            <a:r>
              <a:rPr lang="en-US" sz="1200" b="0" dirty="0"/>
              <a:t>This</a:t>
            </a:r>
            <a:r>
              <a:rPr lang="en-US" sz="1200" b="0" baseline="0" dirty="0"/>
              <a:t> is how we think about the core differences across the data services for capturing and managing data</a:t>
            </a:r>
          </a:p>
          <a:p>
            <a:pPr marL="171450" indent="-171450" eaLnBrk="1" hangingPunct="1">
              <a:spcBef>
                <a:spcPct val="0"/>
              </a:spcBef>
              <a:buFont typeface="Arial" panose="020B0604020202020204" pitchFamily="34" charset="0"/>
              <a:buChar char="•"/>
            </a:pPr>
            <a:r>
              <a:rPr lang="en-US" sz="1200" b="0" baseline="0" dirty="0"/>
              <a:t>On the left, you have more database imposed structure on the left and this loosens as you move to the right, ending in blobs which is just large containers of binary data.</a:t>
            </a:r>
          </a:p>
          <a:p>
            <a:pPr marL="171450" indent="-171450" eaLnBrk="1" hangingPunct="1">
              <a:spcBef>
                <a:spcPct val="0"/>
              </a:spcBef>
              <a:buFont typeface="Arial" panose="020B0604020202020204" pitchFamily="34" charset="0"/>
              <a:buChar char="•"/>
            </a:pPr>
            <a:endParaRPr lang="en-US" sz="1200" b="0"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196</a:t>
            </a:fld>
            <a:endParaRPr lang="en-US">
              <a:solidFill>
                <a:prstClr val="black"/>
              </a:solidFill>
            </a:endParaRPr>
          </a:p>
        </p:txBody>
      </p:sp>
    </p:spTree>
    <p:extLst>
      <p:ext uri="{BB962C8B-B14F-4D97-AF65-F5344CB8AC3E}">
        <p14:creationId xmlns:p14="http://schemas.microsoft.com/office/powerpoint/2010/main" val="21136664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197</a:t>
            </a:fld>
            <a:endParaRPr lang="en-US">
              <a:solidFill>
                <a:prstClr val="black"/>
              </a:solidFill>
            </a:endParaRPr>
          </a:p>
        </p:txBody>
      </p:sp>
    </p:spTree>
    <p:extLst>
      <p:ext uri="{BB962C8B-B14F-4D97-AF65-F5344CB8AC3E}">
        <p14:creationId xmlns:p14="http://schemas.microsoft.com/office/powerpoint/2010/main" val="9989427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pPr marL="0" marR="0" indent="0" algn="l" defTabSz="914400" rtl="0" eaLnBrk="1" fontAlgn="auto" latinLnBrk="0" hangingPunct="1">
              <a:lnSpc>
                <a:spcPct val="100000"/>
              </a:lnSpc>
              <a:spcBef>
                <a:spcPts val="0"/>
              </a:spcBef>
              <a:spcAft>
                <a:spcPts val="600"/>
              </a:spcAft>
              <a:buClrTx/>
              <a:buSzTx/>
              <a:buFontTx/>
              <a:buNone/>
              <a:tabLst/>
              <a:defRPr/>
            </a:pPr>
            <a:r>
              <a:rPr lang="en-US" sz="1200" dirty="0">
                <a:solidFill>
                  <a:srgbClr val="3F3F3F"/>
                </a:solidFill>
                <a:ea typeface="Calibri" panose="020F0502020204030204" pitchFamily="34" charset="0"/>
                <a:cs typeface="Calibri" panose="020F0502020204030204" pitchFamily="34" charset="0"/>
              </a:rPr>
              <a:t>It is for cloud-designed apps when query over schema-free data; reliable and predictable performance; and rapid development are key. It’s the </a:t>
            </a:r>
            <a:r>
              <a:rPr lang="en-US" sz="1200" dirty="0">
                <a:solidFill>
                  <a:srgbClr val="0071BC"/>
                </a:solidFill>
                <a:ea typeface="+mn-ea"/>
                <a:cs typeface="+mn-cs"/>
              </a:rPr>
              <a:t>f</a:t>
            </a:r>
            <a:r>
              <a:rPr lang="en-US" sz="1200" dirty="0">
                <a:solidFill>
                  <a:srgbClr val="0071BC"/>
                </a:solidFill>
              </a:rPr>
              <a:t>irst of its kind database service to offer native support for JavaScript, SQL query and transactions over JSON documents.</a:t>
            </a:r>
          </a:p>
          <a:p>
            <a:endParaRPr lang="en-US" dirty="0"/>
          </a:p>
          <a:p>
            <a:r>
              <a:rPr lang="en-US" baseline="0" dirty="0"/>
              <a:t>The key benefits of DocDB can be broken down into three pillars. We'll go into a bit more detail into how DocDB is differentiated in the market based on these pillars.</a:t>
            </a:r>
          </a:p>
          <a:p>
            <a:pPr marL="226451" indent="-226451">
              <a:buAutoNum type="arabicPeriod"/>
            </a:pPr>
            <a:r>
              <a:rPr lang="en-US" dirty="0"/>
              <a:t>Rich query and transaction over JSON data – which includes the concepts of</a:t>
            </a:r>
            <a:r>
              <a:rPr lang="en-US" baseline="0" dirty="0"/>
              <a:t> query, automatic indexing, transactions, sql-like query language</a:t>
            </a:r>
          </a:p>
          <a:p>
            <a:pPr marL="226451" indent="-226451">
              <a:buAutoNum type="arabicPeriod"/>
            </a:pPr>
            <a:r>
              <a:rPr lang="en-US" baseline="0" dirty="0"/>
              <a:t>Reliable and Predictable Performance – built for the cloud, tunable consistency, elastic</a:t>
            </a:r>
          </a:p>
          <a:p>
            <a:pPr marL="226451" indent="-226451">
              <a:buAutoNum type="arabicPeriod"/>
            </a:pPr>
            <a:r>
              <a:rPr lang="en-US" baseline="0" dirty="0"/>
              <a:t>Rapid Development – benefits of being part of Azure, build with familiar tools (so you can bring your JSON data and take it away)</a:t>
            </a:r>
          </a:p>
          <a:p>
            <a:pPr marL="226451" indent="-226451">
              <a:buAutoNum type="arabicPeriod"/>
            </a:pPr>
            <a:endParaRPr lang="en-US" baseline="0" dirty="0"/>
          </a:p>
          <a:p>
            <a:r>
              <a:rPr lang="en-US" baseline="0" dirty="0"/>
              <a:t>Together, you have a service that is perfect for cloud architects and developers who need an enterprise-ready NoSQL document database.</a:t>
            </a:r>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198</a:t>
            </a:fld>
            <a:endParaRPr lang="en-US" dirty="0">
              <a:solidFill>
                <a:prstClr val="black"/>
              </a:solidFill>
            </a:endParaRPr>
          </a:p>
        </p:txBody>
      </p:sp>
    </p:spTree>
    <p:extLst>
      <p:ext uri="{BB962C8B-B14F-4D97-AF65-F5344CB8AC3E}">
        <p14:creationId xmlns:p14="http://schemas.microsoft.com/office/powerpoint/2010/main" val="1252260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a:effectLst/>
              </a:rPr>
              <a:t>Source: https://msdn.microsoft.com/en-us/library/azure/dn781482.aspx</a:t>
            </a:r>
          </a:p>
          <a:p>
            <a:pPr marL="0" indent="0">
              <a:buFontTx/>
              <a:buNone/>
            </a:pPr>
            <a:endParaRPr lang="en-US" dirty="0">
              <a:effectLst/>
            </a:endParaRPr>
          </a:p>
          <a:p>
            <a:pPr marL="0" indent="0">
              <a:buFontTx/>
              <a:buNone/>
            </a:pPr>
            <a:r>
              <a:rPr lang="en-US" dirty="0">
                <a:effectLst/>
              </a:rPr>
              <a:t>Microsoft Azure DocumentDB is a document-oriented, NoSQL database service designed for modern mobile and web applications. DocumentDB delivers consistently fast reads and writes, schema flexibility, and the ability to easily scale a database up and down on demand. DocumentDB enables complex ad hoc queries using a dialect of SQL, supports well defined consistency levels, and offers JavaScript language integrated, multi-document transaction processing using the familiar programming model of stored procedures, triggers and UDFs.</a:t>
            </a:r>
            <a:endParaRPr lang="en-US" dirty="0"/>
          </a:p>
        </p:txBody>
      </p:sp>
      <p:sp>
        <p:nvSpPr>
          <p:cNvPr id="4" name="Slide Number Placeholder 3"/>
          <p:cNvSpPr>
            <a:spLocks noGrp="1"/>
          </p:cNvSpPr>
          <p:nvPr>
            <p:ph type="sldNum" sz="quarter" idx="10"/>
          </p:nvPr>
        </p:nvSpPr>
        <p:spPr/>
        <p:txBody>
          <a:bodyPr/>
          <a:lstStyle/>
          <a:p>
            <a:pPr>
              <a:defRPr/>
            </a:pPr>
            <a:fld id="{DBE8C940-8264-4194-91DD-D4094E7B637D}" type="slidenum">
              <a:rPr lang="en-US" smtClean="0">
                <a:solidFill>
                  <a:prstClr val="black"/>
                </a:solidFill>
              </a:rPr>
              <a:pPr>
                <a:defRPr/>
              </a:pPr>
              <a:t>199</a:t>
            </a:fld>
            <a:endParaRPr lang="en-US" dirty="0">
              <a:solidFill>
                <a:prstClr val="black"/>
              </a:solidFill>
            </a:endParaRPr>
          </a:p>
        </p:txBody>
      </p:sp>
    </p:spTree>
    <p:extLst>
      <p:ext uri="{BB962C8B-B14F-4D97-AF65-F5344CB8AC3E}">
        <p14:creationId xmlns:p14="http://schemas.microsoft.com/office/powerpoint/2010/main" val="27847567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200</a:t>
            </a:fld>
            <a:endParaRPr lang="en-US" dirty="0">
              <a:solidFill>
                <a:prstClr val="black"/>
              </a:solidFill>
            </a:endParaRPr>
          </a:p>
        </p:txBody>
      </p:sp>
    </p:spTree>
    <p:extLst>
      <p:ext uri="{BB962C8B-B14F-4D97-AF65-F5344CB8AC3E}">
        <p14:creationId xmlns:p14="http://schemas.microsoft.com/office/powerpoint/2010/main" val="10877444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i="0" baseline="0" dirty="0"/>
              <a:t>Source: http://azure.microsoft.com/en-us/pricing/details/documentdb/</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a:t>DocumentDB is a highly scalable, NoSQL document database service offering rich query and transactional processing over a schema-free JSON data model. The service helps you quickly build, grow, and scale applications that run in the cloud when predictable throughput, low latency, and flexible queries are key.</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201</a:t>
            </a:fld>
            <a:endParaRPr lang="en-US" dirty="0"/>
          </a:p>
        </p:txBody>
      </p:sp>
    </p:spTree>
    <p:extLst>
      <p:ext uri="{BB962C8B-B14F-4D97-AF65-F5344CB8AC3E}">
        <p14:creationId xmlns:p14="http://schemas.microsoft.com/office/powerpoint/2010/main" val="12654874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http://azure.microsoft.com/en-us/documentation/articles/documentdb-create-account/</a:t>
            </a:r>
          </a:p>
        </p:txBody>
      </p:sp>
      <p:sp>
        <p:nvSpPr>
          <p:cNvPr id="4" name="Slide Number Placeholder 3"/>
          <p:cNvSpPr>
            <a:spLocks noGrp="1"/>
          </p:cNvSpPr>
          <p:nvPr>
            <p:ph type="sldNum" sz="quarter" idx="10"/>
          </p:nvPr>
        </p:nvSpPr>
        <p:spPr/>
        <p:txBody>
          <a:bodyPr/>
          <a:lstStyle/>
          <a:p>
            <a:fld id="{2440A7F1-1D53-4645-8AB9-46355AEB7888}" type="slidenum">
              <a:rPr lang="en-US" smtClean="0"/>
              <a:t>204</a:t>
            </a:fld>
            <a:endParaRPr lang="en-US" dirty="0"/>
          </a:p>
        </p:txBody>
      </p:sp>
    </p:spTree>
    <p:extLst>
      <p:ext uri="{BB962C8B-B14F-4D97-AF65-F5344CB8AC3E}">
        <p14:creationId xmlns:p14="http://schemas.microsoft.com/office/powerpoint/2010/main" val="664677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9930942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205</a:t>
            </a:fld>
            <a:endParaRPr lang="en-US" dirty="0"/>
          </a:p>
        </p:txBody>
      </p:sp>
    </p:spTree>
    <p:extLst>
      <p:ext uri="{BB962C8B-B14F-4D97-AF65-F5344CB8AC3E}">
        <p14:creationId xmlns:p14="http://schemas.microsoft.com/office/powerpoint/2010/main" val="3829046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206</a:t>
            </a:fld>
            <a:endParaRPr lang="en-US" dirty="0"/>
          </a:p>
        </p:txBody>
      </p:sp>
    </p:spTree>
    <p:extLst>
      <p:ext uri="{BB962C8B-B14F-4D97-AF65-F5344CB8AC3E}">
        <p14:creationId xmlns:p14="http://schemas.microsoft.com/office/powerpoint/2010/main" val="15882126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207</a:t>
            </a:fld>
            <a:endParaRPr lang="en-US" dirty="0"/>
          </a:p>
        </p:txBody>
      </p:sp>
    </p:spTree>
    <p:extLst>
      <p:ext uri="{BB962C8B-B14F-4D97-AF65-F5344CB8AC3E}">
        <p14:creationId xmlns:p14="http://schemas.microsoft.com/office/powerpoint/2010/main" val="42335148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208</a:t>
            </a:fld>
            <a:endParaRPr lang="en-US" dirty="0"/>
          </a:p>
        </p:txBody>
      </p:sp>
    </p:spTree>
    <p:extLst>
      <p:ext uri="{BB962C8B-B14F-4D97-AF65-F5344CB8AC3E}">
        <p14:creationId xmlns:p14="http://schemas.microsoft.com/office/powerpoint/2010/main" val="36202710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http://azure.microsoft.com/en-us/documentation/articles/documentdb-resources/</a:t>
            </a:r>
          </a:p>
          <a:p>
            <a:endParaRPr lang="en-US" dirty="0"/>
          </a:p>
          <a:p>
            <a:r>
              <a:rPr lang="en-US" dirty="0"/>
              <a:t>As the following diagram illustrates, the DocumentDB </a:t>
            </a:r>
            <a:r>
              <a:rPr lang="en-US" b="1" dirty="0"/>
              <a:t>resource model</a:t>
            </a:r>
            <a:r>
              <a:rPr lang="en-US" dirty="0"/>
              <a:t> consists of sets of resources under a database account, each addressable via a logical and stable URI. A set of resources is referred to as a </a:t>
            </a:r>
            <a:r>
              <a:rPr lang="en-US" b="1" dirty="0"/>
              <a:t>feed</a:t>
            </a:r>
            <a:r>
              <a:rPr lang="en-US" dirty="0"/>
              <a:t> in this article. </a:t>
            </a:r>
          </a:p>
          <a:p>
            <a:endParaRPr lang="en-US" dirty="0"/>
          </a:p>
          <a:p>
            <a:r>
              <a:rPr lang="en-US" b="1" dirty="0"/>
              <a:t>Hierarchical resource model under a database account</a:t>
            </a:r>
            <a:r>
              <a:rPr lang="en-US" dirty="0"/>
              <a:t> </a:t>
            </a:r>
          </a:p>
          <a:p>
            <a:r>
              <a:rPr lang="en-US" dirty="0"/>
              <a:t>To start working with resources, you must </a:t>
            </a:r>
            <a:r>
              <a:rPr lang="en-US" dirty="0">
                <a:hlinkClick r:id="rId3"/>
              </a:rPr>
              <a:t>create a DocumentDB database account</a:t>
            </a:r>
            <a:r>
              <a:rPr lang="en-US" dirty="0"/>
              <a:t> using your Azure subscription. </a:t>
            </a:r>
          </a:p>
          <a:p>
            <a:pPr marL="0" indent="0">
              <a:buFont typeface="Arial" panose="020B0604020202020204" pitchFamily="34" charset="0"/>
              <a:buNone/>
            </a:pPr>
            <a:r>
              <a:rPr lang="en-US" dirty="0"/>
              <a:t>A database account can consist of a set of </a:t>
            </a:r>
            <a:r>
              <a:rPr lang="en-US" b="1" dirty="0"/>
              <a:t>databases</a:t>
            </a:r>
            <a:r>
              <a:rPr lang="en-US" dirty="0"/>
              <a:t>, each containing multiple </a:t>
            </a:r>
            <a:r>
              <a:rPr lang="en-US" b="1" dirty="0"/>
              <a:t>collections</a:t>
            </a:r>
            <a:r>
              <a:rPr lang="en-US" dirty="0"/>
              <a:t>, each of which in-turn contain </a:t>
            </a:r>
            <a:r>
              <a:rPr lang="en-US" b="1" dirty="0"/>
              <a:t>stored procedures, triggers, UDFs, documents</a:t>
            </a:r>
            <a:r>
              <a:rPr lang="en-US" dirty="0"/>
              <a:t> and related </a:t>
            </a:r>
            <a:r>
              <a:rPr lang="en-US" b="1" dirty="0"/>
              <a:t>attachments</a:t>
            </a:r>
            <a:r>
              <a:rPr lang="en-US" dirty="0"/>
              <a:t>. A database also has associated </a:t>
            </a:r>
            <a:r>
              <a:rPr lang="en-US" b="1" dirty="0"/>
              <a:t>users</a:t>
            </a:r>
            <a:r>
              <a:rPr lang="en-US" dirty="0"/>
              <a:t>, each with a set of </a:t>
            </a:r>
            <a:r>
              <a:rPr lang="en-US" b="1" dirty="0"/>
              <a:t>permissions</a:t>
            </a:r>
            <a:r>
              <a:rPr lang="en-US" dirty="0"/>
              <a:t> to access collections, stored procedures, triggers, UDFs, documents or attachments. While databases, users, permissions and collections are system-defined resources with well-known schemas, documents and attachments contain arbitrary, user defined JSON content. </a:t>
            </a:r>
          </a:p>
          <a:p>
            <a:pPr marL="171450" indent="-171450">
              <a:buFont typeface="Arial" panose="020B0604020202020204" pitchFamily="34" charset="0"/>
              <a:buChar char="•"/>
            </a:pPr>
            <a:r>
              <a:rPr lang="en-US" b="1" dirty="0"/>
              <a:t>Database account</a:t>
            </a:r>
            <a:r>
              <a:rPr lang="en-US" dirty="0"/>
              <a:t>. A database account is associated with one or more capacity units representing provisioned document storage and throughput, a set of databases and blob storage. You can create one or more database accounts using your Azure subscription.</a:t>
            </a:r>
          </a:p>
          <a:p>
            <a:pPr marL="171450" indent="-171450">
              <a:buFont typeface="Arial" panose="020B0604020202020204" pitchFamily="34" charset="0"/>
              <a:buChar char="•"/>
            </a:pPr>
            <a:r>
              <a:rPr lang="en-US" b="1" dirty="0"/>
              <a:t>Database</a:t>
            </a:r>
            <a:r>
              <a:rPr lang="en-US" dirty="0"/>
              <a:t>. A database is a logical container of document storage partitioned across collections. It is also a users container.</a:t>
            </a:r>
          </a:p>
          <a:p>
            <a:pPr marL="171450" indent="-171450">
              <a:buFont typeface="Arial" panose="020B0604020202020204" pitchFamily="34" charset="0"/>
              <a:buChar char="•"/>
            </a:pPr>
            <a:r>
              <a:rPr lang="en-US" b="1" dirty="0"/>
              <a:t>User</a:t>
            </a:r>
            <a:r>
              <a:rPr lang="en-US" dirty="0"/>
              <a:t>. The logical namespace for scoping/partitioning permissions.</a:t>
            </a:r>
          </a:p>
          <a:p>
            <a:pPr marL="171450" indent="-171450">
              <a:buFont typeface="Arial" panose="020B0604020202020204" pitchFamily="34" charset="0"/>
              <a:buChar char="•"/>
            </a:pPr>
            <a:r>
              <a:rPr lang="en-US" b="1" dirty="0"/>
              <a:t>Permission</a:t>
            </a:r>
            <a:r>
              <a:rPr lang="en-US" dirty="0"/>
              <a:t>. An authorization token associated with a user for authorized access to a specific resource.</a:t>
            </a:r>
          </a:p>
          <a:p>
            <a:pPr marL="171450" indent="-171450">
              <a:buFont typeface="Arial" panose="020B0604020202020204" pitchFamily="34" charset="0"/>
              <a:buChar char="•"/>
            </a:pPr>
            <a:r>
              <a:rPr lang="en-US" b="1" dirty="0"/>
              <a:t>Collection</a:t>
            </a:r>
            <a:r>
              <a:rPr lang="en-US" dirty="0"/>
              <a:t>. A collection is a container of JSON documents and the associated JavaScript application logic.</a:t>
            </a:r>
          </a:p>
          <a:p>
            <a:pPr marL="171450" indent="-171450">
              <a:buFont typeface="Arial" panose="020B0604020202020204" pitchFamily="34" charset="0"/>
              <a:buChar char="•"/>
            </a:pPr>
            <a:r>
              <a:rPr lang="en-US" b="1" dirty="0"/>
              <a:t>Stored Procedure. </a:t>
            </a:r>
            <a:r>
              <a:rPr lang="en-US" dirty="0"/>
              <a:t>Application logic written in JavaScript which is registered with a collection and </a:t>
            </a:r>
            <a:r>
              <a:rPr lang="en-US" dirty="0" err="1"/>
              <a:t>transactionally</a:t>
            </a:r>
            <a:r>
              <a:rPr lang="en-US" dirty="0"/>
              <a:t> executed within the database engine.</a:t>
            </a:r>
          </a:p>
          <a:p>
            <a:pPr marL="171450" indent="-171450">
              <a:buFont typeface="Arial" panose="020B0604020202020204" pitchFamily="34" charset="0"/>
              <a:buChar char="•"/>
            </a:pPr>
            <a:r>
              <a:rPr lang="en-US" b="1" dirty="0"/>
              <a:t>Trigger.</a:t>
            </a:r>
            <a:r>
              <a:rPr lang="en-US" dirty="0"/>
              <a:t> Application logic written in JavaScript modeling side effects associated with insert, replace or delete operations.</a:t>
            </a:r>
          </a:p>
          <a:p>
            <a:pPr marL="171450" indent="-171450">
              <a:buFont typeface="Arial" panose="020B0604020202020204" pitchFamily="34" charset="0"/>
              <a:buChar char="•"/>
            </a:pPr>
            <a:r>
              <a:rPr lang="en-US" b="1" dirty="0"/>
              <a:t>UDF. </a:t>
            </a:r>
            <a:r>
              <a:rPr lang="en-US" dirty="0"/>
              <a:t>A side effect free, application logic written in JavaScript. UDFs enable you to model a custom query operator and thereby extend the core DocumentDB query language.</a:t>
            </a:r>
          </a:p>
          <a:p>
            <a:pPr marL="171450" indent="-171450">
              <a:buFont typeface="Arial" panose="020B0604020202020204" pitchFamily="34" charset="0"/>
              <a:buChar char="•"/>
            </a:pPr>
            <a:r>
              <a:rPr lang="en-US" b="1" dirty="0"/>
              <a:t>Document</a:t>
            </a:r>
            <a:r>
              <a:rPr lang="en-US" dirty="0"/>
              <a:t>. User defined (arbitrary) JSON content. By default, no schema needs to be defined nor do secondary indices need to be provided for all the documents added to a collection.</a:t>
            </a:r>
          </a:p>
          <a:p>
            <a:pPr marL="171450" indent="-171450">
              <a:buFont typeface="Arial" panose="020B0604020202020204" pitchFamily="34" charset="0"/>
              <a:buChar char="•"/>
            </a:pPr>
            <a:r>
              <a:rPr lang="en-US" b="1" dirty="0"/>
              <a:t>Attachment</a:t>
            </a:r>
            <a:r>
              <a:rPr lang="en-US" dirty="0"/>
              <a:t>. Attachment are special documents containing references and associated metadata for external blob/media. The developer can choose to have the blob managed by DocumentDB or store it with an external blob service provider such as OneDrive, Dropbox, etc.</a:t>
            </a:r>
          </a:p>
        </p:txBody>
      </p:sp>
      <p:sp>
        <p:nvSpPr>
          <p:cNvPr id="4" name="Slide Number Placeholder 3"/>
          <p:cNvSpPr>
            <a:spLocks noGrp="1"/>
          </p:cNvSpPr>
          <p:nvPr>
            <p:ph type="sldNum" sz="quarter" idx="10"/>
          </p:nvPr>
        </p:nvSpPr>
        <p:spPr/>
        <p:txBody>
          <a:bodyPr/>
          <a:lstStyle/>
          <a:p>
            <a:fld id="{2440A7F1-1D53-4645-8AB9-46355AEB7888}" type="slidenum">
              <a:rPr lang="en-US" smtClean="0"/>
              <a:t>209</a:t>
            </a:fld>
            <a:endParaRPr lang="en-US" dirty="0"/>
          </a:p>
        </p:txBody>
      </p:sp>
    </p:spTree>
    <p:extLst>
      <p:ext uri="{BB962C8B-B14F-4D97-AF65-F5344CB8AC3E}">
        <p14:creationId xmlns:p14="http://schemas.microsoft.com/office/powerpoint/2010/main" val="42783859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Source: http://azure.microsoft.com/en-us/documentation/articles/documentdb-resources/</a:t>
            </a:r>
          </a:p>
          <a:p>
            <a:endParaRPr lang="en-US" dirty="0"/>
          </a:p>
          <a:p>
            <a:r>
              <a:rPr lang="en-US" dirty="0"/>
              <a:t>A DocumentDB collection is a container for your JSON documents. A collection is also a unit of scale for transactions and queries. You can scale out a DocumentDB database by adding more collections. If your application needs to scale more, you can provision more SSD backed document storage (and throughput) and distribute it across the collections of one or more databases under your database account.</a:t>
            </a:r>
          </a:p>
        </p:txBody>
      </p:sp>
    </p:spTree>
    <p:extLst>
      <p:ext uri="{BB962C8B-B14F-4D97-AF65-F5344CB8AC3E}">
        <p14:creationId xmlns:p14="http://schemas.microsoft.com/office/powerpoint/2010/main" val="21090828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http://azure.microsoft.com/en-us/documentation/articles/documentdb-resources/#documents</a:t>
            </a:r>
          </a:p>
          <a:p>
            <a:endParaRPr lang="en-US" dirty="0"/>
          </a:p>
          <a:p>
            <a:r>
              <a:rPr lang="en-US" dirty="0"/>
              <a:t>You can insert, replace, delete, read, enumerate and query arbitrary JSON documents in a collection. DocumentDB does not mandate any schema and does not require secondary indexes in order to support querying over documents in a collection. </a:t>
            </a:r>
          </a:p>
          <a:p>
            <a:endParaRPr lang="en-US" dirty="0"/>
          </a:p>
          <a:p>
            <a:r>
              <a:rPr lang="en-US" dirty="0"/>
              <a:t>Being a truly open database service, DocumentDB does not invent any specialized data types (e.g. date time) or specific encodings for JSON documents. Note that DocumentDB does not require any special JSON conventions to codify the relationships among various documents; the SQL query language of DocumentDB provides very powerful hierarchical and relational query operators to query and project documents without any special annotations or need to codify relationships among documents using distinguished properties. </a:t>
            </a:r>
          </a:p>
          <a:p>
            <a:endParaRPr lang="en-US" dirty="0"/>
          </a:p>
          <a:p>
            <a:r>
              <a:rPr lang="en-US" dirty="0"/>
              <a:t>As with all other resources, documents can be created, replaced, deleted, read, enumerated and queried easily using either REST APIs or any of the client SDKs. Deleting a document instantly frees up the quota corresponding to all of the nested attachments. The read consistency level of documents follows the consistency policy on the database account. This policy can be overridden on a per-request basis depending on data consistency requirements of your application. When querying documents, the read consistency follows the indexing mode set on the collection. For “consistent”, this follows the account’s consistency policy.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211</a:t>
            </a:fld>
            <a:endParaRPr lang="en-US" dirty="0"/>
          </a:p>
        </p:txBody>
      </p:sp>
    </p:spTree>
    <p:extLst>
      <p:ext uri="{BB962C8B-B14F-4D97-AF65-F5344CB8AC3E}">
        <p14:creationId xmlns:p14="http://schemas.microsoft.com/office/powerpoint/2010/main" val="3832328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http://en.wikipedia.org/wiki/JSON</a:t>
            </a:r>
          </a:p>
          <a:p>
            <a:endParaRPr lang="en-US" dirty="0"/>
          </a:p>
          <a:p>
            <a:pPr rtl="0"/>
            <a:r>
              <a:rPr lang="en-US" b="1" dirty="0">
                <a:effectLst/>
              </a:rPr>
              <a:t>Data types, syntax and example</a:t>
            </a:r>
          </a:p>
          <a:p>
            <a:pPr rtl="0"/>
            <a:r>
              <a:rPr lang="en-US" dirty="0">
                <a:effectLst/>
              </a:rPr>
              <a:t>JSON's basic types are:</a:t>
            </a:r>
          </a:p>
          <a:p>
            <a:pPr marL="171450" indent="-171450" rtl="0">
              <a:buFont typeface="Arial" panose="020B0604020202020204" pitchFamily="34" charset="0"/>
              <a:buChar char="•"/>
            </a:pPr>
            <a:r>
              <a:rPr lang="en-US" dirty="0">
                <a:effectLst/>
              </a:rPr>
              <a:t>Number — a signed decimal number that may contain a fractional part and may use exponential </a:t>
            </a:r>
            <a:r>
              <a:rPr lang="en-US" dirty="0">
                <a:effectLst/>
                <a:hlinkClick r:id="rId3" tooltip="E notation"/>
              </a:rPr>
              <a:t>E notation</a:t>
            </a:r>
            <a:r>
              <a:rPr lang="en-US" dirty="0">
                <a:effectLst/>
              </a:rPr>
              <a:t>. JSON does not allow non-numbers like </a:t>
            </a:r>
            <a:r>
              <a:rPr lang="en-US" dirty="0" err="1">
                <a:effectLst/>
                <a:hlinkClick r:id="rId4" tooltip="NaN"/>
              </a:rPr>
              <a:t>NaN</a:t>
            </a:r>
            <a:r>
              <a:rPr lang="en-US" dirty="0">
                <a:effectLst/>
              </a:rPr>
              <a:t>, nor does it make any distinction between integer and floating-point. (Even though JavaScript uses a </a:t>
            </a:r>
            <a:r>
              <a:rPr lang="en-US" dirty="0">
                <a:effectLst/>
                <a:hlinkClick r:id="rId5" tooltip="Double-precision floating-point format"/>
              </a:rPr>
              <a:t>double-precision floating-point format</a:t>
            </a:r>
            <a:r>
              <a:rPr lang="en-US" dirty="0">
                <a:effectLst/>
              </a:rPr>
              <a:t> for all its numeric values, other languages implementing JSON may encode numbers differently)</a:t>
            </a:r>
          </a:p>
          <a:p>
            <a:pPr marL="171450" indent="-171450" rtl="0">
              <a:buFont typeface="Arial" panose="020B0604020202020204" pitchFamily="34" charset="0"/>
              <a:buChar char="•"/>
            </a:pPr>
            <a:r>
              <a:rPr lang="en-US" dirty="0">
                <a:effectLst/>
                <a:hlinkClick r:id="rId6" tooltip="String (computer science)"/>
              </a:rPr>
              <a:t>String</a:t>
            </a:r>
            <a:r>
              <a:rPr lang="en-US" dirty="0">
                <a:effectLst/>
              </a:rPr>
              <a:t> — a sequence of zero or more </a:t>
            </a:r>
            <a:r>
              <a:rPr lang="en-US" dirty="0">
                <a:effectLst/>
                <a:hlinkClick r:id="rId7" tooltip="Unicode"/>
              </a:rPr>
              <a:t>Unicode</a:t>
            </a:r>
            <a:r>
              <a:rPr lang="en-US" dirty="0">
                <a:effectLst/>
              </a:rPr>
              <a:t> characters. Strings are delimited with double-quotation marks and support a backslash </a:t>
            </a:r>
            <a:r>
              <a:rPr lang="en-US" dirty="0">
                <a:effectLst/>
                <a:hlinkClick r:id="rId8" tooltip="Escape character"/>
              </a:rPr>
              <a:t>escaping</a:t>
            </a:r>
            <a:r>
              <a:rPr lang="en-US" dirty="0">
                <a:effectLst/>
              </a:rPr>
              <a:t> syntax.</a:t>
            </a:r>
          </a:p>
          <a:p>
            <a:pPr marL="171450" indent="-171450" rtl="0">
              <a:buFont typeface="Arial" panose="020B0604020202020204" pitchFamily="34" charset="0"/>
              <a:buChar char="•"/>
            </a:pPr>
            <a:r>
              <a:rPr lang="en-US" dirty="0">
                <a:effectLst/>
                <a:hlinkClick r:id="rId9" tooltip="Boolean datatype"/>
              </a:rPr>
              <a:t>Boolean</a:t>
            </a:r>
            <a:r>
              <a:rPr lang="en-US" dirty="0">
                <a:effectLst/>
              </a:rPr>
              <a:t> — either of the values true or false</a:t>
            </a:r>
          </a:p>
          <a:p>
            <a:pPr marL="171450" indent="-171450" rtl="0">
              <a:buFont typeface="Arial" panose="020B0604020202020204" pitchFamily="34" charset="0"/>
              <a:buChar char="•"/>
            </a:pPr>
            <a:r>
              <a:rPr lang="en-US" dirty="0">
                <a:effectLst/>
                <a:hlinkClick r:id="rId10" tooltip="Array data structure"/>
              </a:rPr>
              <a:t>Array</a:t>
            </a:r>
            <a:r>
              <a:rPr lang="en-US" dirty="0">
                <a:effectLst/>
              </a:rPr>
              <a:t> — an </a:t>
            </a:r>
            <a:r>
              <a:rPr lang="en-US" dirty="0">
                <a:effectLst/>
                <a:hlinkClick r:id="rId11" tooltip="List (abstract data type)"/>
              </a:rPr>
              <a:t>ordered list</a:t>
            </a:r>
            <a:r>
              <a:rPr lang="en-US" dirty="0">
                <a:effectLst/>
              </a:rPr>
              <a:t> of zero or more values, each of which may be of any type. Arrays use </a:t>
            </a:r>
            <a:r>
              <a:rPr lang="en-US" dirty="0">
                <a:effectLst/>
                <a:hlinkClick r:id="rId12" tooltip="Square bracket"/>
              </a:rPr>
              <a:t>square bracket</a:t>
            </a:r>
            <a:r>
              <a:rPr lang="en-US" dirty="0">
                <a:effectLst/>
              </a:rPr>
              <a:t> notation with elements being comma-separated.</a:t>
            </a:r>
          </a:p>
          <a:p>
            <a:pPr marL="171450" indent="-171450" rtl="0">
              <a:buFont typeface="Arial" panose="020B0604020202020204" pitchFamily="34" charset="0"/>
              <a:buChar char="•"/>
            </a:pPr>
            <a:r>
              <a:rPr lang="en-US" dirty="0">
                <a:effectLst/>
              </a:rPr>
              <a:t>Object — an unordered collection of name/value pairs where the names (also called keys) are strings. Since objects are intended to represent </a:t>
            </a:r>
            <a:r>
              <a:rPr lang="en-US" dirty="0">
                <a:effectLst/>
                <a:hlinkClick r:id="rId13" tooltip="Associative array"/>
              </a:rPr>
              <a:t>associative arrays</a:t>
            </a:r>
            <a:r>
              <a:rPr lang="en-US" dirty="0">
                <a:effectLst/>
              </a:rPr>
              <a:t>,</a:t>
            </a:r>
            <a:r>
              <a:rPr lang="en-US" baseline="30000" dirty="0">
                <a:effectLst/>
                <a:hlinkClick r:id="rId14"/>
              </a:rPr>
              <a:t>[10]</a:t>
            </a:r>
            <a:r>
              <a:rPr lang="en-US" dirty="0">
                <a:effectLst/>
              </a:rPr>
              <a:t> it is recommended, though not required,</a:t>
            </a:r>
            <a:r>
              <a:rPr lang="en-US" baseline="30000" dirty="0">
                <a:effectLst/>
                <a:hlinkClick r:id="rId15"/>
              </a:rPr>
              <a:t>[11]</a:t>
            </a:r>
            <a:r>
              <a:rPr lang="en-US" dirty="0">
                <a:effectLst/>
              </a:rPr>
              <a:t> that each key is unique within an object. Objects are delimited with </a:t>
            </a:r>
            <a:r>
              <a:rPr lang="en-US" dirty="0">
                <a:effectLst/>
                <a:hlinkClick r:id="rId16" tooltip="Braces (punctuation)"/>
              </a:rPr>
              <a:t>curly brackets</a:t>
            </a:r>
            <a:r>
              <a:rPr lang="en-US" dirty="0">
                <a:effectLst/>
              </a:rPr>
              <a:t> and use commas to separate each pair, while within each pair the colon ':' character separates the key or name from its value.</a:t>
            </a:r>
          </a:p>
          <a:p>
            <a:pPr marL="171450" indent="-171450" rtl="0">
              <a:buFont typeface="Arial" panose="020B0604020202020204" pitchFamily="34" charset="0"/>
              <a:buChar char="•"/>
            </a:pPr>
            <a:r>
              <a:rPr lang="en-US" dirty="0">
                <a:effectLst/>
                <a:hlinkClick r:id="rId17" tooltip="Nullable type"/>
              </a:rPr>
              <a:t>null</a:t>
            </a:r>
            <a:r>
              <a:rPr lang="en-US" dirty="0">
                <a:effectLst/>
              </a:rPr>
              <a:t> — An empty value, using the word null</a:t>
            </a:r>
          </a:p>
          <a:p>
            <a:pPr rtl="0"/>
            <a:endParaRPr lang="en-US" dirty="0">
              <a:effectLst/>
            </a:endParaRPr>
          </a:p>
          <a:p>
            <a:pPr rtl="0"/>
            <a:r>
              <a:rPr lang="en-US" dirty="0">
                <a:effectLst/>
              </a:rPr>
              <a:t>JSON generally ignores any </a:t>
            </a:r>
            <a:r>
              <a:rPr lang="en-US" dirty="0">
                <a:effectLst/>
                <a:hlinkClick r:id="rId18" tooltip="Whitespace character"/>
              </a:rPr>
              <a:t>whitespace</a:t>
            </a:r>
            <a:r>
              <a:rPr lang="en-US" dirty="0">
                <a:effectLst/>
              </a:rPr>
              <a:t> around or between syntactic elements (values and punctuation, but not within a string value). However JSON only recognizes four specific whitespace characters: the space, horizontal tab, line feed, and carriage return. JSON does not provide or allow any sort of comment syntax.</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212</a:t>
            </a:fld>
            <a:endParaRPr lang="en-US" dirty="0"/>
          </a:p>
        </p:txBody>
      </p:sp>
    </p:spTree>
    <p:extLst>
      <p:ext uri="{BB962C8B-B14F-4D97-AF65-F5344CB8AC3E}">
        <p14:creationId xmlns:p14="http://schemas.microsoft.com/office/powerpoint/2010/main" val="213403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the data that is brought into the database is automatically indexed and is immediately queryable. No secondary indexes are necessary. You use a SQL query grammar which will be familiar to customers. In addition to querying, DocDB supports JavaScript transaction processing. The best way to think about this is JavaScript is to DocDB as T-SQL is to SQL Server. With JavaScript, you can run server side logic in the form of stored procedures, triggers, and user-defined functions. These run as atomic transactions just like in relational stores, so if something fails halfway through, the data is rolled back to before the transaction began.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213</a:t>
            </a:fld>
            <a:endParaRPr lang="en-US" dirty="0">
              <a:solidFill>
                <a:prstClr val="black"/>
              </a:solidFill>
            </a:endParaRPr>
          </a:p>
        </p:txBody>
      </p:sp>
    </p:spTree>
    <p:extLst>
      <p:ext uri="{BB962C8B-B14F-4D97-AF65-F5344CB8AC3E}">
        <p14:creationId xmlns:p14="http://schemas.microsoft.com/office/powerpoint/2010/main" val="3641817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http://azure.microsoft.com/en-us/documentation/articles/documentdb-sql-query/</a:t>
            </a:r>
          </a:p>
          <a:p>
            <a:endParaRPr lang="en-US" dirty="0"/>
          </a:p>
          <a:p>
            <a:r>
              <a:rPr lang="en-US" dirty="0"/>
              <a:t>Microsoft Azure DocumentDB supports querying documents using SQL (Structured Query Language) over hierarchical JSON documents. DocumentDB is truly schema-free. By virtue of its commitment to the JSON data model directly within the database engine, it provides automatic indexing of JSON documents without requiring explicit schema or creation of secondary indexes. While designing the query language for DocumentDB we had two goals in mind:</a:t>
            </a:r>
          </a:p>
          <a:p>
            <a:endParaRPr lang="en-US" b="1" dirty="0"/>
          </a:p>
          <a:p>
            <a:pPr marL="171450" indent="-171450">
              <a:buFont typeface="Arial" panose="020B0604020202020204" pitchFamily="34" charset="0"/>
              <a:buChar char="•"/>
            </a:pPr>
            <a:r>
              <a:rPr lang="en-US" b="1" dirty="0"/>
              <a:t>Embrace SQL</a:t>
            </a:r>
            <a:r>
              <a:rPr lang="en-US" dirty="0"/>
              <a:t> – Instead of inventing a new query language, we wanted to embrace the SQL language. After all, SQL is one of the most familiar and popular query languages. DocumentDB SQL query language provides a formal programming model for rich queries over JSON documents.</a:t>
            </a:r>
          </a:p>
          <a:p>
            <a:pPr marL="171450" indent="-171450">
              <a:buFont typeface="Arial" panose="020B0604020202020204" pitchFamily="34" charset="0"/>
              <a:buChar char="•"/>
            </a:pPr>
            <a:r>
              <a:rPr lang="en-US" b="1" dirty="0"/>
              <a:t>Extend SQL</a:t>
            </a:r>
            <a:r>
              <a:rPr lang="en-US" dirty="0"/>
              <a:t> – As a JSON document database capable of executing JavaScript directly in the database engine, we wanted to use JavaScript's programming model as the foundation for our SQL query language. The DocumentDB SQL query language is rooted in JavaScript's type system, expression evaluation, and function invocation. This in-turn provides a natural programming model for relational projections, hierarchical navigation across JSON documents, self joins, and invocation of user defined functions (UDFs) written entirely in JavaScript, among other features. </a:t>
            </a:r>
          </a:p>
          <a:p>
            <a:endParaRPr lang="en-US" dirty="0"/>
          </a:p>
          <a:p>
            <a:r>
              <a:rPr lang="en-US" dirty="0"/>
              <a:t>We believe that these capabilities are key to reducing the friction between the application and the database and are crucial for developer productivity.</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214</a:t>
            </a:fld>
            <a:endParaRPr lang="en-US" dirty="0"/>
          </a:p>
        </p:txBody>
      </p:sp>
    </p:spTree>
    <p:extLst>
      <p:ext uri="{BB962C8B-B14F-4D97-AF65-F5344CB8AC3E}">
        <p14:creationId xmlns:p14="http://schemas.microsoft.com/office/powerpoint/2010/main" val="53461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6073865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http://blogs.msdn.com/b/documentdb/archive/2015/01/15/announcing-sql-parameterization-in-documentdb.aspx</a:t>
            </a:r>
          </a:p>
          <a:p>
            <a:endParaRPr lang="en-US" dirty="0"/>
          </a:p>
          <a:p>
            <a:r>
              <a:rPr lang="en-US" dirty="0"/>
              <a:t>We are pleased to announce support for parameterized SQL queries in the </a:t>
            </a:r>
            <a:r>
              <a:rPr lang="en-US" dirty="0">
                <a:hlinkClick r:id="rId3"/>
              </a:rPr>
              <a:t>Azure DocumentDB </a:t>
            </a:r>
            <a:r>
              <a:rPr lang="en-US" dirty="0"/>
              <a:t>REST API and SDKs. Using this feature, you can now write parameterized SQL queries. Parameterized SQL provides robust handling and escaping of user input, preventing accidental exposure of data through “SQL injection” *.</a:t>
            </a:r>
          </a:p>
          <a:p>
            <a:r>
              <a:rPr lang="en-US" dirty="0"/>
              <a:t>Let's take a look at a sample using the .NET SDK; In addition to plain SQL strings and LINQ expressions, we've added a new </a:t>
            </a:r>
            <a:r>
              <a:rPr lang="en-US" dirty="0" err="1"/>
              <a:t>SqlQuerySpec</a:t>
            </a:r>
            <a:r>
              <a:rPr lang="en-US" dirty="0"/>
              <a:t> class that can be used to build parameterized queries. </a:t>
            </a:r>
            <a:br>
              <a:rPr lang="en-US" dirty="0"/>
            </a:br>
            <a:r>
              <a:rPr lang="en-US" dirty="0"/>
              <a:t>Here's a sample that queries a "Books" collection with a single user supplied parameter for author name.</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221</a:t>
            </a:fld>
            <a:endParaRPr lang="en-US" dirty="0"/>
          </a:p>
        </p:txBody>
      </p:sp>
    </p:spTree>
    <p:extLst>
      <p:ext uri="{BB962C8B-B14F-4D97-AF65-F5344CB8AC3E}">
        <p14:creationId xmlns:p14="http://schemas.microsoft.com/office/powerpoint/2010/main" val="17134779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http://azure.microsoft.com/en-us/documentation/articles/documentdb-programming/#udf</a:t>
            </a:r>
          </a:p>
          <a:p>
            <a:endParaRPr lang="en-US" dirty="0"/>
          </a:p>
          <a:p>
            <a:r>
              <a:rPr lang="en-US" b="1" dirty="0"/>
              <a:t>User-defined functions</a:t>
            </a:r>
          </a:p>
          <a:p>
            <a:r>
              <a:rPr lang="en-US" dirty="0"/>
              <a:t>User-defined functions (UDFs) are used to extend the DocumentDB SQL query language grammar and implement custom business logic. They can only be called from inside queries. They do not have access to the context object and are meant to be used as compute-only JavaScript. Therefore, UDFs can be run on secondary replicas of the DocumentDB service. </a:t>
            </a:r>
          </a:p>
          <a:p>
            <a:endParaRPr lang="en-US" dirty="0"/>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222</a:t>
            </a:fld>
            <a:endParaRPr lang="en-US" dirty="0"/>
          </a:p>
        </p:txBody>
      </p:sp>
    </p:spTree>
    <p:extLst>
      <p:ext uri="{BB962C8B-B14F-4D97-AF65-F5344CB8AC3E}">
        <p14:creationId xmlns:p14="http://schemas.microsoft.com/office/powerpoint/2010/main" val="13452592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http://blogs.msdn.com/b/documentdb/archive/2015/01/15/announcing-sql-parameterization-in-documentdb.aspx</a:t>
            </a:r>
          </a:p>
          <a:p>
            <a:endParaRPr lang="en-US" dirty="0"/>
          </a:p>
          <a:p>
            <a:r>
              <a:rPr lang="en-US" dirty="0"/>
              <a:t>The DocumentDB REST API also natively supports parameterization. The .NET sample shown above translates to the following REST API call. To use parameterized queries, you need to specify the Content-Type Header as </a:t>
            </a:r>
            <a:r>
              <a:rPr lang="en-US" b="1" i="1" dirty="0"/>
              <a:t>application/</a:t>
            </a:r>
            <a:r>
              <a:rPr lang="en-US" b="1" i="1" dirty="0" err="1"/>
              <a:t>query+json</a:t>
            </a:r>
            <a:r>
              <a:rPr lang="en-US" dirty="0"/>
              <a:t> and the query as JSON in the body, as shown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223</a:t>
            </a:fld>
            <a:endParaRPr lang="en-US" dirty="0"/>
          </a:p>
        </p:txBody>
      </p:sp>
    </p:spTree>
    <p:extLst>
      <p:ext uri="{BB962C8B-B14F-4D97-AF65-F5344CB8AC3E}">
        <p14:creationId xmlns:p14="http://schemas.microsoft.com/office/powerpoint/2010/main" val="28052617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http://www.documentdb.com/sql/demo</a:t>
            </a:r>
          </a:p>
          <a:p>
            <a:endParaRPr lang="en-US" dirty="0"/>
          </a:p>
          <a:p>
            <a:r>
              <a:rPr lang="en-US" b="0" dirty="0"/>
              <a:t>Learn about DocumentDB queries using our </a:t>
            </a:r>
            <a:r>
              <a:rPr lang="en-US" b="0" dirty="0">
                <a:hlinkClick r:id="rId3"/>
              </a:rPr>
              <a:t>USDA nutrition dataset</a:t>
            </a:r>
            <a:r>
              <a:rPr lang="en-US" b="0" dirty="0"/>
              <a:t>. DocumentDB allows rich querying over schema-free JSON data. This page is constantly updating in response to your feedback.</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224</a:t>
            </a:fld>
            <a:endParaRPr lang="en-US" dirty="0"/>
          </a:p>
        </p:txBody>
      </p:sp>
    </p:spTree>
    <p:extLst>
      <p:ext uri="{BB962C8B-B14F-4D97-AF65-F5344CB8AC3E}">
        <p14:creationId xmlns:p14="http://schemas.microsoft.com/office/powerpoint/2010/main" val="14500908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http://azure.microsoft.com/en-us/documentation/articles/documentdb-sql-query/ for demo scenario</a:t>
            </a:r>
          </a:p>
          <a:p>
            <a:r>
              <a:rPr lang="en-US" dirty="0"/>
              <a:t>Video</a:t>
            </a:r>
            <a:r>
              <a:rPr lang="en-US" baseline="0" dirty="0"/>
              <a:t> of sequence at http://azure.microsoft.com/en-us/documentation/videos/dataexposedqueryingdocumentdb/</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225</a:t>
            </a:fld>
            <a:endParaRPr lang="en-US" dirty="0"/>
          </a:p>
        </p:txBody>
      </p:sp>
    </p:spTree>
    <p:extLst>
      <p:ext uri="{BB962C8B-B14F-4D97-AF65-F5344CB8AC3E}">
        <p14:creationId xmlns:p14="http://schemas.microsoft.com/office/powerpoint/2010/main" val="34333116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https://msdn.microsoft.com/en-us/library/azure/dn803948.aspx</a:t>
            </a:r>
          </a:p>
          <a:p>
            <a:r>
              <a:rPr lang="en-US" dirty="0">
                <a:effectLst/>
              </a:rPr>
              <a:t>A new document can be created by executing an HTTPS POST request against the </a:t>
            </a:r>
            <a:r>
              <a:rPr lang="en-US" b="1" dirty="0">
                <a:effectLst/>
              </a:rPr>
              <a:t>docs</a:t>
            </a:r>
            <a:r>
              <a:rPr lang="en-US" dirty="0">
                <a:effectLst/>
              </a:rPr>
              <a:t> URI resource path.</a:t>
            </a:r>
          </a:p>
          <a:p>
            <a:r>
              <a:rPr lang="en-US" dirty="0">
                <a:effectLst/>
              </a:rPr>
              <a:t>Documents are automatically indexed. If automatic indexing is turned off at the collection level, documents can be manually included or excluded from being indexed by using the x-</a:t>
            </a:r>
            <a:r>
              <a:rPr lang="en-US" dirty="0" err="1">
                <a:effectLst/>
              </a:rPr>
              <a:t>ms</a:t>
            </a:r>
            <a:r>
              <a:rPr lang="en-US" dirty="0">
                <a:effectLst/>
              </a:rPr>
              <a:t>-indexing-directive header during the POST operation .Documents must adhere to size limits, as specified in </a:t>
            </a:r>
            <a:r>
              <a:rPr lang="en-US" dirty="0">
                <a:effectLst/>
                <a:hlinkClick r:id="rId3"/>
              </a:rPr>
              <a:t>DocumentDB Limits</a:t>
            </a:r>
            <a:r>
              <a:rPr lang="en-US" dirty="0">
                <a:effectLst/>
              </a:rPr>
              <a: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228</a:t>
            </a:fld>
            <a:endParaRPr lang="en-US" dirty="0"/>
          </a:p>
        </p:txBody>
      </p:sp>
    </p:spTree>
    <p:extLst>
      <p:ext uri="{BB962C8B-B14F-4D97-AF65-F5344CB8AC3E}">
        <p14:creationId xmlns:p14="http://schemas.microsoft.com/office/powerpoint/2010/main" val="27761542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https://msdn.microsoft.com/en-us/library/azure/dn803957.aspx</a:t>
            </a:r>
          </a:p>
          <a:p>
            <a:endParaRPr lang="en-US" dirty="0"/>
          </a:p>
          <a:p>
            <a:r>
              <a:rPr lang="en-US" dirty="0">
                <a:effectLst/>
              </a:rPr>
              <a:t>Performing a GET operation on a specific document resource retrieves the user defined JSON elements and system properties of the document. While consistency level is defined at the database account level during account creation, read consistency can be overridden to suffice the need of the application. The override is set per GET operation by setting the x-</a:t>
            </a:r>
            <a:r>
              <a:rPr lang="en-US" dirty="0" err="1">
                <a:effectLst/>
              </a:rPr>
              <a:t>ms</a:t>
            </a:r>
            <a:r>
              <a:rPr lang="en-US" dirty="0">
                <a:effectLst/>
              </a:rPr>
              <a:t>-consistency-level header to the desired level. The rule of thumb is that the consistency override can only be the same or weaker than the level that was set during account creation. For instance, if during account creation the consistency level was set to Session, the override cannot be Strong or Bounded. For information on consistent level, see </a:t>
            </a:r>
            <a:r>
              <a:rPr lang="en-US" dirty="0">
                <a:effectLst/>
                <a:hlinkClick r:id="rId3"/>
              </a:rPr>
              <a:t>Consistency levels in DocumentDB</a:t>
            </a:r>
            <a:r>
              <a:rPr lang="en-US" dirty="0">
                <a:effectLst/>
              </a:rPr>
              <a:t>.</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229</a:t>
            </a:fld>
            <a:endParaRPr lang="en-US" dirty="0"/>
          </a:p>
        </p:txBody>
      </p:sp>
    </p:spTree>
    <p:extLst>
      <p:ext uri="{BB962C8B-B14F-4D97-AF65-F5344CB8AC3E}">
        <p14:creationId xmlns:p14="http://schemas.microsoft.com/office/powerpoint/2010/main" val="325684984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https://msdn.microsoft.com/en-us/library/azure/dn803947.aspx</a:t>
            </a:r>
          </a:p>
          <a:p>
            <a:r>
              <a:rPr lang="en-US" dirty="0">
                <a:effectLst/>
              </a:rPr>
              <a:t>Performing a PUT operation on a specific document resource replaces the entire document resource. All user settable properties, including the </a:t>
            </a:r>
            <a:r>
              <a:rPr lang="en-US" b="1" dirty="0">
                <a:effectLst/>
              </a:rPr>
              <a:t>id</a:t>
            </a:r>
            <a:r>
              <a:rPr lang="en-US" dirty="0">
                <a:effectLst/>
              </a:rPr>
              <a:t>, and the user defined JSON elements must be submitted in the body to perform the replacement. Any element omissions result in unintended data loss as this operation is a full replace operation. The x-</a:t>
            </a:r>
            <a:r>
              <a:rPr lang="en-US" dirty="0" err="1">
                <a:effectLst/>
              </a:rPr>
              <a:t>ms</a:t>
            </a:r>
            <a:r>
              <a:rPr lang="en-US" dirty="0">
                <a:effectLst/>
              </a:rPr>
              <a:t>-indexing-directive header can be set and submitted for the operation to include or exclude the document from being indexed.</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230</a:t>
            </a:fld>
            <a:endParaRPr lang="en-US" dirty="0"/>
          </a:p>
        </p:txBody>
      </p:sp>
    </p:spTree>
    <p:extLst>
      <p:ext uri="{BB962C8B-B14F-4D97-AF65-F5344CB8AC3E}">
        <p14:creationId xmlns:p14="http://schemas.microsoft.com/office/powerpoint/2010/main" val="38270240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https://msdn.microsoft.com/en-us/library/azure/dn803952.aspx</a:t>
            </a:r>
          </a:p>
          <a:p>
            <a:endParaRPr lang="en-US" dirty="0"/>
          </a:p>
          <a:p>
            <a:r>
              <a:rPr lang="en-US" dirty="0">
                <a:effectLst/>
              </a:rPr>
              <a:t>Performing a DELETE operation on a specific document resource deletes the document resource from the collection.</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231</a:t>
            </a:fld>
            <a:endParaRPr lang="en-US" dirty="0"/>
          </a:p>
        </p:txBody>
      </p:sp>
    </p:spTree>
    <p:extLst>
      <p:ext uri="{BB962C8B-B14F-4D97-AF65-F5344CB8AC3E}">
        <p14:creationId xmlns:p14="http://schemas.microsoft.com/office/powerpoint/2010/main" val="32513524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http://azure.microsoft.com/en-us/documentation/articles/documentdb-programming/#transactions</a:t>
            </a:r>
          </a:p>
          <a:p>
            <a:endParaRPr lang="en-US" dirty="0"/>
          </a:p>
          <a:p>
            <a:r>
              <a:rPr lang="en-US" dirty="0"/>
              <a:t>Transaction in a typical database can be defined as a sequence of operations performed as a single logical unit of work. Each transaction provides </a:t>
            </a:r>
            <a:r>
              <a:rPr lang="en-US" b="1" dirty="0"/>
              <a:t>ACID guarantees</a:t>
            </a:r>
            <a:r>
              <a:rPr lang="en-US" dirty="0"/>
              <a:t>. ACID is a well-known acronym that stands for four properties - Atomicity, Consistency, Isolation and Durability. </a:t>
            </a:r>
          </a:p>
          <a:p>
            <a:endParaRPr lang="en-US" dirty="0"/>
          </a:p>
          <a:p>
            <a:r>
              <a:rPr lang="en-US" dirty="0"/>
              <a:t>Briefly, atomicity guarantees that all the work done inside a transaction is treated as a single unit where either all of it is committed or none. Consistency makes sure that the data is always in a good internal state across transactions. Isolation guarantees that no two transactions interfere with each other – generally, most commercial systems provide multiple isolation levels that can be used based on the application needs. Durability ensures that any change that’s committed in the database will always be present. </a:t>
            </a:r>
          </a:p>
          <a:p>
            <a:endParaRPr lang="en-US" dirty="0"/>
          </a:p>
          <a:p>
            <a:r>
              <a:rPr lang="en-US" dirty="0"/>
              <a:t>In DocumentDB, JavaScript is hosted in the same memory space as the database. Hence, requests made within stored procedures and triggers execute in the same scope of a database session. This enables DocumentDB to guarantee ACID for all operations that are part of a single stored procedure/trigger.</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233</a:t>
            </a:fld>
            <a:endParaRPr lang="en-US" dirty="0"/>
          </a:p>
        </p:txBody>
      </p:sp>
    </p:spTree>
    <p:extLst>
      <p:ext uri="{BB962C8B-B14F-4D97-AF65-F5344CB8AC3E}">
        <p14:creationId xmlns:p14="http://schemas.microsoft.com/office/powerpoint/2010/main" val="182854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9251705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http://azure.microsoft.com/en-us/documentation/articles/documentdb-programming/</a:t>
            </a:r>
          </a:p>
          <a:p>
            <a:endParaRPr lang="en-US" dirty="0"/>
          </a:p>
          <a:p>
            <a:r>
              <a:rPr lang="en-US" dirty="0"/>
              <a:t>DocumentDB’s language integrated, transactional execution of JavaScript lets developers write </a:t>
            </a:r>
            <a:r>
              <a:rPr lang="en-US" b="1" dirty="0"/>
              <a:t>stored procedures</a:t>
            </a:r>
            <a:r>
              <a:rPr lang="en-US" dirty="0"/>
              <a:t>, </a:t>
            </a:r>
            <a:r>
              <a:rPr lang="en-US" b="1" dirty="0"/>
              <a:t>triggers</a:t>
            </a:r>
            <a:r>
              <a:rPr lang="en-US" dirty="0"/>
              <a:t> and </a:t>
            </a:r>
            <a:r>
              <a:rPr lang="en-US" b="1" dirty="0"/>
              <a:t>user defined functions (UDFs)</a:t>
            </a:r>
            <a:r>
              <a:rPr lang="en-US" dirty="0"/>
              <a:t> natively in JavaScript. This allows developers to write application logic which can be shipped and executed directly on the database storage partitions. </a:t>
            </a:r>
          </a:p>
          <a:p>
            <a:r>
              <a:rPr lang="en-US" dirty="0"/>
              <a:t>This approach of “*JavaScript as a modern day T-SQL*” frees application developers from the complexities of type system mismatches and object-relational mapping technologies. It also has a number of intrinsic advantages that can be utilized to build rich applications: </a:t>
            </a:r>
          </a:p>
          <a:p>
            <a:r>
              <a:rPr lang="en-US" b="1" dirty="0"/>
              <a:t>Procedural Logic:</a:t>
            </a:r>
            <a:r>
              <a:rPr lang="en-US" dirty="0"/>
              <a:t> JavaScript as a high level programming language, provides a rich and familiar interface to express business logic. You can perform complex sequences of operations closer to the data.</a:t>
            </a:r>
          </a:p>
          <a:p>
            <a:r>
              <a:rPr lang="en-US" b="1" dirty="0"/>
              <a:t>Atomic Transactions:</a:t>
            </a:r>
            <a:r>
              <a:rPr lang="en-US" dirty="0"/>
              <a:t> DocumentDB guarantees the database operations performed inside a single stored procedure or trigger to be atomic. This lets an application combine related operations in a single batch so that either all of them succeed or none do. </a:t>
            </a:r>
          </a:p>
          <a:p>
            <a:r>
              <a:rPr lang="en-US" b="1" dirty="0"/>
              <a:t>Performance:</a:t>
            </a:r>
            <a:r>
              <a:rPr lang="en-US" dirty="0"/>
              <a:t> The fact that JSON is intrinsically mapped to the Javascript language type system and is also the basic unit of storage in DocumentDB allows for a number of optimizations like lazy materialization of JSON documents in the buffer pool and making them available on-demand to the executing code. There are more performance benefits associated with shipping business logic to the database:</a:t>
            </a:r>
          </a:p>
          <a:p>
            <a:pPr lvl="1"/>
            <a:r>
              <a:rPr lang="en-US" dirty="0"/>
              <a:t>Batching – Developers can group operations like inserts and submit them in bulk. The network traffic latency cost, and the store overhead to create separate transactions are reduced significantly. </a:t>
            </a:r>
          </a:p>
          <a:p>
            <a:pPr lvl="1"/>
            <a:r>
              <a:rPr lang="en-US" dirty="0"/>
              <a:t>Pre-compilation – DocumentDB precompiles stored procedures, triggers and user defined functions (UDFs) to avoid JavaScript compilation cost for each invocation. The overhead of building the byte code for the procedural logic is amortized to a minimal value.</a:t>
            </a:r>
          </a:p>
          <a:p>
            <a:pPr lvl="1"/>
            <a:r>
              <a:rPr lang="en-US" dirty="0"/>
              <a:t>Sequencing – Many operations need a side-effect (“trigger”) that potentially involves doing one or many secondary store operations. Aside from atomicity, this is more performant when moved to the server. </a:t>
            </a:r>
          </a:p>
          <a:p>
            <a:r>
              <a:rPr lang="en-US" b="1" dirty="0"/>
              <a:t>Encapsulation:</a:t>
            </a:r>
            <a:r>
              <a:rPr lang="en-US" dirty="0"/>
              <a:t> Stored procedures can be used to group business logic in one place. This has two advantages:</a:t>
            </a:r>
          </a:p>
          <a:p>
            <a:pPr lvl="1"/>
            <a:r>
              <a:rPr lang="en-US" dirty="0"/>
              <a:t>It adds an abstraction layer on top of the raw data, which enables data architects to evolve their applications independently from the data. This is particularly advantageous when the data is schema-less, due to the brittle assumptions that may need to be baked into the application if they have to deal with data directly.</a:t>
            </a:r>
            <a:br>
              <a:rPr lang="en-US" dirty="0"/>
            </a:br>
            <a:endParaRPr lang="en-US" dirty="0"/>
          </a:p>
          <a:p>
            <a:pPr lvl="1"/>
            <a:r>
              <a:rPr lang="en-US" dirty="0"/>
              <a:t>This abstraction lets enterprises keep their data secure by streamlining the access from the scripts.</a:t>
            </a:r>
            <a:br>
              <a:rPr lang="en-US" dirty="0"/>
            </a:br>
            <a:endParaRPr lang="en-US" dirty="0"/>
          </a:p>
          <a:p>
            <a:r>
              <a:rPr lang="en-US" dirty="0"/>
              <a:t>The creation and execution of triggers, stored procedure and custom query operators is supported through the REST API, and client SDKs in many platforms including .NET, Node.js and JavaScript.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234</a:t>
            </a:fld>
            <a:endParaRPr lang="en-US" dirty="0"/>
          </a:p>
        </p:txBody>
      </p:sp>
    </p:spTree>
    <p:extLst>
      <p:ext uri="{BB962C8B-B14F-4D97-AF65-F5344CB8AC3E}">
        <p14:creationId xmlns:p14="http://schemas.microsoft.com/office/powerpoint/2010/main" val="146263437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http://azure.microsoft.com/en-us/documentation/articles/documentdb-consistency-levels/</a:t>
            </a:r>
          </a:p>
          <a:p>
            <a:endParaRPr lang="en-US" dirty="0"/>
          </a:p>
          <a:p>
            <a:r>
              <a:rPr lang="en-US" b="1" dirty="0"/>
              <a:t>Query Consistency</a:t>
            </a:r>
          </a:p>
          <a:p>
            <a:r>
              <a:rPr lang="en-US" dirty="0"/>
              <a:t>By default, for user defined resources, the consistency level of the queries is the same as the reads. By default, the index is updated synchronously on each insert, replace, or delete of a document to the collection. This enables the queries to honor the same consistency level as that of the document reads. While DocumentDB is write optimized and supports sustained volumes of document writes along with synchronous index maintenance and serving consistent queries, you can configure certain collections to update their index lazily. Lazy indexing further boosts the write performance and is ideal for bulk ingestion scenarios when a workload is primarily read-heavy.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235</a:t>
            </a:fld>
            <a:endParaRPr lang="en-US" dirty="0"/>
          </a:p>
        </p:txBody>
      </p:sp>
    </p:spTree>
    <p:extLst>
      <p:ext uri="{BB962C8B-B14F-4D97-AF65-F5344CB8AC3E}">
        <p14:creationId xmlns:p14="http://schemas.microsoft.com/office/powerpoint/2010/main" val="21399117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http://azure.microsoft.com/en-us/documentation/articles/documentdb-consistency-levels/</a:t>
            </a:r>
          </a:p>
          <a:p>
            <a:endParaRPr lang="en-US" dirty="0"/>
          </a:p>
          <a:p>
            <a:r>
              <a:rPr lang="en-US" dirty="0"/>
              <a:t>Developers are often faced with the challenge of choosing between the two extremes of strong and eventual consistency. The reality is that there are multiple consistency click-stops between these two extremes. In most real world scenarios, applications benefit from making fine grained trade-offs between consistency, availability, and latency. DocumentDB offers four well-defined consistency levels with associated performance levels. This allows application developers to make predictable consistency-availability-latency trade-offs. </a:t>
            </a:r>
          </a:p>
          <a:p>
            <a:endParaRPr lang="en-US" dirty="0"/>
          </a:p>
          <a:p>
            <a:r>
              <a:rPr lang="en-US" dirty="0"/>
              <a:t>All system resources, including database accounts, databases, collections, users, and permissions are always strongly consistent for reads and queries. The consistency levels apply only to the user defined resources. For queries and read operations on user defined resources, including documents, attachments, stored procedures, triggers, and UDFs, DocumentDB offers four distinct consistency levels: </a:t>
            </a:r>
          </a:p>
          <a:p>
            <a:pPr marL="171450" indent="-171450">
              <a:buFont typeface="Arial" panose="020B0604020202020204" pitchFamily="34" charset="0"/>
              <a:buChar char="•"/>
            </a:pPr>
            <a:r>
              <a:rPr lang="en-US" dirty="0"/>
              <a:t>Strong</a:t>
            </a:r>
          </a:p>
          <a:p>
            <a:pPr marL="171450" indent="-171450">
              <a:buFont typeface="Arial" panose="020B0604020202020204" pitchFamily="34" charset="0"/>
              <a:buChar char="•"/>
            </a:pPr>
            <a:r>
              <a:rPr lang="en-US" dirty="0"/>
              <a:t>Bounded staleness </a:t>
            </a:r>
          </a:p>
          <a:p>
            <a:pPr marL="171450" indent="-171450">
              <a:buFont typeface="Arial" panose="020B0604020202020204" pitchFamily="34" charset="0"/>
              <a:buChar char="•"/>
            </a:pPr>
            <a:r>
              <a:rPr lang="en-US" dirty="0"/>
              <a:t>Session</a:t>
            </a:r>
          </a:p>
          <a:p>
            <a:pPr marL="171450" indent="-171450">
              <a:buFont typeface="Arial" panose="020B0604020202020204" pitchFamily="34" charset="0"/>
              <a:buChar char="•"/>
            </a:pPr>
            <a:r>
              <a:rPr lang="en-US" dirty="0"/>
              <a:t>Eventual </a:t>
            </a:r>
          </a:p>
          <a:p>
            <a:endParaRPr lang="en-US" dirty="0"/>
          </a:p>
          <a:p>
            <a:r>
              <a:rPr lang="en-US" dirty="0"/>
              <a:t>These granular, well-defined consistency levels allow you to make sound trade-offs between consistency, availability, and performance. These consistency levels are backed by predictable performance levels ensuring consistent results for your application.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4/12/2016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236</a:t>
            </a:fld>
            <a:endParaRPr lang="en-US" dirty="0"/>
          </a:p>
        </p:txBody>
      </p:sp>
    </p:spTree>
    <p:extLst>
      <p:ext uri="{BB962C8B-B14F-4D97-AF65-F5344CB8AC3E}">
        <p14:creationId xmlns:p14="http://schemas.microsoft.com/office/powerpoint/2010/main" val="20273134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4/12/2016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237</a:t>
            </a:fld>
            <a:endParaRPr lang="en-US" dirty="0"/>
          </a:p>
        </p:txBody>
      </p:sp>
    </p:spTree>
    <p:extLst>
      <p:ext uri="{BB962C8B-B14F-4D97-AF65-F5344CB8AC3E}">
        <p14:creationId xmlns:p14="http://schemas.microsoft.com/office/powerpoint/2010/main" val="39923695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http://azure.microsoft.com/en-us/documentation/articles/documentdb-indexing-policies/</a:t>
            </a:r>
          </a:p>
          <a:p>
            <a:endParaRPr lang="en-US" dirty="0"/>
          </a:p>
          <a:p>
            <a:r>
              <a:rPr lang="en-US" dirty="0"/>
              <a:t>DocumentDB is a true schema-free database. It does not assume or require any schema for the JSON documents it indexes. This allows you to quickly define and iterate on application data models. As you add documents to a collection, DocumentDB automatically indexes all document properties so they are available for you to query. Automatic indexing also allows you to store heterogeneous types of documents.</a:t>
            </a:r>
          </a:p>
          <a:p>
            <a:r>
              <a:rPr lang="en-US" dirty="0"/>
              <a:t>Automatic indexing of documents is enabled by write optimized, lock free, and log structured index maintenance techniques. DocumentDB supports a sustained volume of fast writes while still serving consistent queries.</a:t>
            </a:r>
          </a:p>
          <a:p>
            <a:r>
              <a:rPr lang="en-US" dirty="0"/>
              <a:t>The DocumentDB indexing subsystem is designed to support:</a:t>
            </a:r>
          </a:p>
          <a:p>
            <a:r>
              <a:rPr lang="en-US" dirty="0"/>
              <a:t>·         Efficient, rich hierarchical and relational queries without any schema or index definitions.</a:t>
            </a:r>
          </a:p>
          <a:p>
            <a:r>
              <a:rPr lang="en-US" dirty="0"/>
              <a:t>·         Consistent query results while handling a sustained volume of writes. For high write throughput workloads with consistent queries, the index is updated incrementally, efficiently, and online while handling a sustained volume of writes.</a:t>
            </a:r>
          </a:p>
          <a:p>
            <a:r>
              <a:rPr lang="en-US" dirty="0"/>
              <a:t>·         Storage efficiency. For cost effectiveness, the on-disk storage overhead of the index is bounded and predictable.</a:t>
            </a:r>
          </a:p>
          <a:p>
            <a:r>
              <a:rPr lang="en-US" dirty="0"/>
              <a:t>·         Multi-tenancy. Index updates are performed within the budget of system resources allocated per DocumentDB collection. </a:t>
            </a:r>
          </a:p>
          <a:p>
            <a:r>
              <a:rPr lang="en-US" dirty="0"/>
              <a:t>For most applications, you can use the default automatic indexing policy as it allows for the most flexibility and sound tradeoffs between performance and storage efficiency. On the other hand, specifying a custom indexing policy allows you to make granular tradeoffs between query performance, write performance, and index storage overhead.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238</a:t>
            </a:fld>
            <a:endParaRPr lang="en-US" dirty="0"/>
          </a:p>
        </p:txBody>
      </p:sp>
    </p:spTree>
    <p:extLst>
      <p:ext uri="{BB962C8B-B14F-4D97-AF65-F5344CB8AC3E}">
        <p14:creationId xmlns:p14="http://schemas.microsoft.com/office/powerpoint/2010/main" val="40825824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http://azure.microsoft.com/en-us/documentation/articles/documentdb-indexing-policies/#ConfigPolicy</a:t>
            </a:r>
          </a:p>
          <a:p>
            <a:endParaRPr lang="en-US" dirty="0"/>
          </a:p>
          <a:p>
            <a:r>
              <a:rPr lang="en-US" b="1" dirty="0"/>
              <a:t>Configuring the indexing policy of a collection</a:t>
            </a:r>
          </a:p>
          <a:p>
            <a:r>
              <a:rPr lang="en-US" dirty="0"/>
              <a:t>The following sample shows how to set a custom indexing policy during the creation of a collection, by using the DocumentDB REST API.</a:t>
            </a:r>
          </a:p>
          <a:p>
            <a:r>
              <a:rPr lang="en-US" b="1" dirty="0"/>
              <a:t>Note:</a:t>
            </a:r>
            <a:r>
              <a:rPr lang="en-US" dirty="0"/>
              <a:t> The indexing policy of a collection must be specified at the time of creation. Modifying the indexing policy after collection creation is not allowed, but will be supported in a future release of DocumentDB.</a:t>
            </a:r>
          </a:p>
          <a:p>
            <a:r>
              <a:rPr lang="en-US" b="1" dirty="0"/>
              <a:t>Note:</a:t>
            </a:r>
            <a:r>
              <a:rPr lang="en-US" dirty="0"/>
              <a:t> By default, DocumentDB indexes all paths within documents consistently with a hash index. The internal Timestamp (_</a:t>
            </a:r>
            <a:r>
              <a:rPr lang="en-US" dirty="0" err="1"/>
              <a:t>ts</a:t>
            </a:r>
            <a:r>
              <a:rPr lang="en-US" dirty="0"/>
              <a:t>) path is stored with a range index.</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4/12/2016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239</a:t>
            </a:fld>
            <a:endParaRPr lang="en-US" dirty="0"/>
          </a:p>
        </p:txBody>
      </p:sp>
    </p:spTree>
    <p:extLst>
      <p:ext uri="{BB962C8B-B14F-4D97-AF65-F5344CB8AC3E}">
        <p14:creationId xmlns:p14="http://schemas.microsoft.com/office/powerpoint/2010/main" val="34814409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http://azure.microsoft.com/en-us/documentation/articles/documentdb-indexing-policies/#ConfigPolicy</a:t>
            </a:r>
          </a:p>
          <a:p>
            <a:endParaRPr lang="en-US" dirty="0"/>
          </a:p>
          <a:p>
            <a:r>
              <a:rPr lang="en-US" b="1" dirty="0"/>
              <a:t>Index types and precision</a:t>
            </a:r>
          </a:p>
          <a:p>
            <a:r>
              <a:rPr lang="en-US" dirty="0"/>
              <a:t>The type or scheme used for index entries has a direct impact on index storage and performance. For a scheme using higher precision, queries are typically faster. However, there is also a higher storage overhead for the index. Choosing a lower precision means that more documents might have to be processed during query execution, but the storage overhead will be lower.</a:t>
            </a:r>
          </a:p>
          <a:p>
            <a:r>
              <a:rPr lang="en-US" dirty="0"/>
              <a:t>The index precision for values at any path can be between 3 and 7 bytes. Since the same path might have numeric and string values in different documents, these can be controlled separately. In the .NET SDK, these values correspond to the </a:t>
            </a:r>
            <a:r>
              <a:rPr lang="en-US" dirty="0" err="1">
                <a:hlinkClick r:id="rId3"/>
              </a:rPr>
              <a:t>NumericPrecision</a:t>
            </a:r>
            <a:r>
              <a:rPr lang="en-US" dirty="0"/>
              <a:t> and </a:t>
            </a:r>
            <a:r>
              <a:rPr lang="en-US" dirty="0" err="1">
                <a:hlinkClick r:id="rId4"/>
              </a:rPr>
              <a:t>StringPrecision</a:t>
            </a:r>
            <a:r>
              <a:rPr lang="en-US" dirty="0"/>
              <a:t> properties.</a:t>
            </a:r>
          </a:p>
          <a:p>
            <a:r>
              <a:rPr lang="en-US" dirty="0"/>
              <a:t>There are two supported kinds of index types: Hash and Range. Choosing an index type of </a:t>
            </a:r>
            <a:r>
              <a:rPr lang="en-US" b="1" dirty="0"/>
              <a:t>Hash</a:t>
            </a:r>
            <a:r>
              <a:rPr lang="en-US" dirty="0"/>
              <a:t> enables efficient equality queries. For most use cases, hash indexes do not need a higher precision than the default value of 3 bytes.</a:t>
            </a:r>
          </a:p>
          <a:p>
            <a:r>
              <a:rPr lang="en-US" dirty="0"/>
              <a:t>Choosing an index type of </a:t>
            </a:r>
            <a:r>
              <a:rPr lang="en-US" b="1" dirty="0"/>
              <a:t>Range</a:t>
            </a:r>
            <a:r>
              <a:rPr lang="en-US" dirty="0"/>
              <a:t> enables range queries (using &gt;, &lt;, &gt;=, &lt;=, !=). For paths that have large ranges of values, it is recommended to use a higher precision like 6 bytes. A common use case that requires a higher precision range index is timestamps stored as epoch time.</a:t>
            </a:r>
          </a:p>
          <a:p>
            <a:r>
              <a:rPr lang="en-US" dirty="0"/>
              <a:t>If your use case does not require efficient range queries, then the default of hash indexes offer the best tradeoff of storage and performance. Note that to support range queries, you must specify a custom index policy.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4/12/2016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240</a:t>
            </a:fld>
            <a:endParaRPr lang="en-US" dirty="0"/>
          </a:p>
        </p:txBody>
      </p:sp>
    </p:spTree>
    <p:extLst>
      <p:ext uri="{BB962C8B-B14F-4D97-AF65-F5344CB8AC3E}">
        <p14:creationId xmlns:p14="http://schemas.microsoft.com/office/powerpoint/2010/main" val="10345045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http://azure.microsoft.com/en-us/documentation/articles/documentdb-indexing-policies/#performance-tuning</a:t>
            </a:r>
          </a:p>
          <a:p>
            <a:endParaRPr lang="en-US" dirty="0"/>
          </a:p>
          <a:p>
            <a:r>
              <a:rPr lang="en-US" dirty="0"/>
              <a:t>As you evaluate different indexing policy configurations, you should measure the storage and throughput implications of the policy through the DocumentDB APIs.</a:t>
            </a:r>
          </a:p>
          <a:p>
            <a:r>
              <a:rPr lang="en-US" dirty="0"/>
              <a:t>To check the storage quota and usage of a collection, run a HEAD or GET request against the collection resource, and inspect the x-</a:t>
            </a:r>
            <a:r>
              <a:rPr lang="en-US" dirty="0" err="1"/>
              <a:t>ms</a:t>
            </a:r>
            <a:r>
              <a:rPr lang="en-US" dirty="0"/>
              <a:t>-request-quota and the x-</a:t>
            </a:r>
            <a:r>
              <a:rPr lang="en-US" dirty="0" err="1"/>
              <a:t>ms</a:t>
            </a:r>
            <a:r>
              <a:rPr lang="en-US" dirty="0"/>
              <a:t>-request-usage headers. In the .NET SDK, the </a:t>
            </a:r>
            <a:r>
              <a:rPr lang="en-US" dirty="0" err="1">
                <a:hlinkClick r:id="rId3"/>
              </a:rPr>
              <a:t>DocumentSizeQuota</a:t>
            </a:r>
            <a:r>
              <a:rPr lang="en-US" dirty="0"/>
              <a:t> and </a:t>
            </a:r>
            <a:r>
              <a:rPr lang="en-US" dirty="0" err="1">
                <a:hlinkClick r:id="rId4"/>
              </a:rPr>
              <a:t>DocumentSizeUsage</a:t>
            </a:r>
            <a:r>
              <a:rPr lang="en-US" dirty="0"/>
              <a:t> properties in </a:t>
            </a:r>
            <a:r>
              <a:rPr lang="en-US" dirty="0" err="1">
                <a:hlinkClick r:id="rId5"/>
              </a:rPr>
              <a:t>ResourceResponse</a:t>
            </a:r>
            <a:r>
              <a:rPr lang="en-US" dirty="0"/>
              <a:t> contain these corresponding values.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241</a:t>
            </a:fld>
            <a:endParaRPr lang="en-US" dirty="0">
              <a:solidFill>
                <a:prstClr val="black"/>
              </a:solidFill>
            </a:endParaRPr>
          </a:p>
        </p:txBody>
      </p:sp>
    </p:spTree>
    <p:extLst>
      <p:ext uri="{BB962C8B-B14F-4D97-AF65-F5344CB8AC3E}">
        <p14:creationId xmlns:p14="http://schemas.microsoft.com/office/powerpoint/2010/main" val="25191810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0"/>
            <a:r>
              <a:rPr lang="en-US" sz="900" kern="1200" baseline="0" dirty="0">
                <a:solidFill>
                  <a:schemeClr val="tx1"/>
                </a:solidFill>
                <a:latin typeface="Segoe UI" pitchFamily="34" charset="0"/>
                <a:ea typeface="+mn-ea"/>
                <a:cs typeface="+mn-cs"/>
              </a:rPr>
              <a:t>To recap, there are a few key points we want you to take a way from this presentation today.</a:t>
            </a:r>
          </a:p>
          <a:p>
            <a:endParaRPr lang="en-US" dirty="0"/>
          </a:p>
          <a:p>
            <a:r>
              <a:rPr lang="en-US" dirty="0"/>
              <a:t>DocumentDB is unique among NoSQL stores</a:t>
            </a:r>
            <a:endParaRPr lang="en-US" sz="1765" dirty="0"/>
          </a:p>
          <a:p>
            <a:pPr marL="336145" lvl="1" indent="-336145">
              <a:buFont typeface="Wingdings" panose="05000000000000000000" pitchFamily="2" charset="2"/>
              <a:buChar char="§"/>
            </a:pPr>
            <a:r>
              <a:rPr lang="en-US" sz="1765" dirty="0"/>
              <a:t>It was developed and is delivered </a:t>
            </a:r>
            <a:r>
              <a:rPr lang="en-US" sz="1765" dirty="0">
                <a:solidFill>
                  <a:schemeClr val="accent3"/>
                </a:solidFill>
              </a:rPr>
              <a:t>as a service on Azure</a:t>
            </a:r>
          </a:p>
          <a:p>
            <a:pPr marL="336145" lvl="1" indent="-336145">
              <a:buFont typeface="Wingdings" panose="05000000000000000000" pitchFamily="2" charset="2"/>
              <a:buChar char="§"/>
            </a:pPr>
            <a:r>
              <a:rPr lang="en-US" sz="1765" dirty="0"/>
              <a:t>It’s truly schema-free</a:t>
            </a:r>
            <a:r>
              <a:rPr lang="en-US" sz="1765" baseline="0" dirty="0"/>
              <a:t> and queryable using SQL</a:t>
            </a:r>
          </a:p>
          <a:p>
            <a:pPr marL="336145" lvl="1" indent="-336145">
              <a:buFont typeface="Wingdings" panose="05000000000000000000" pitchFamily="2" charset="2"/>
              <a:buChar char="§"/>
            </a:pPr>
            <a:r>
              <a:rPr lang="en-US" sz="1765" baseline="0" dirty="0">
                <a:solidFill>
                  <a:schemeClr val="accent3"/>
                </a:solidFill>
              </a:rPr>
              <a:t>It has t</a:t>
            </a:r>
            <a:r>
              <a:rPr lang="en-US" sz="1765" dirty="0">
                <a:solidFill>
                  <a:schemeClr val="accent3"/>
                </a:solidFill>
              </a:rPr>
              <a:t>ransactional processing</a:t>
            </a:r>
            <a:r>
              <a:rPr lang="en-US" sz="1765" dirty="0"/>
              <a:t> just like a relational database</a:t>
            </a:r>
          </a:p>
          <a:p>
            <a:pPr marL="336145" lvl="1" indent="-336145">
              <a:buFont typeface="Wingdings" panose="05000000000000000000" pitchFamily="2" charset="2"/>
              <a:buChar char="§"/>
            </a:pPr>
            <a:r>
              <a:rPr lang="en-US" sz="1765" dirty="0"/>
              <a:t>It has predictable performance and </a:t>
            </a:r>
            <a:r>
              <a:rPr lang="en-US" sz="1765" dirty="0">
                <a:solidFill>
                  <a:schemeClr val="accent3"/>
                </a:solidFill>
              </a:rPr>
              <a:t>tunable consistency in the cloud.</a:t>
            </a:r>
          </a:p>
          <a:p>
            <a:endParaRPr lang="en-US" dirty="0"/>
          </a:p>
          <a:p>
            <a:r>
              <a:rPr lang="en-US" dirty="0"/>
              <a:t>Your customers should consider DocumentDB for these use cases</a:t>
            </a:r>
          </a:p>
          <a:p>
            <a:pPr marL="336145" lvl="1" indent="-336145">
              <a:buFont typeface="Wingdings" panose="05000000000000000000" pitchFamily="2" charset="2"/>
              <a:buChar char="§"/>
            </a:pPr>
            <a:r>
              <a:rPr lang="en-US" sz="1765" dirty="0"/>
              <a:t>Customers building new </a:t>
            </a:r>
            <a:r>
              <a:rPr lang="en-US" sz="1765" dirty="0">
                <a:solidFill>
                  <a:schemeClr val="accent3"/>
                </a:solidFill>
              </a:rPr>
              <a:t>web and mobile </a:t>
            </a:r>
            <a:r>
              <a:rPr lang="en-US" sz="1765" dirty="0"/>
              <a:t>cloud based applications</a:t>
            </a:r>
          </a:p>
          <a:p>
            <a:pPr marL="336145" lvl="1" indent="-336145">
              <a:buFont typeface="Wingdings" panose="05000000000000000000" pitchFamily="2" charset="2"/>
              <a:buChar char="§"/>
            </a:pPr>
            <a:r>
              <a:rPr lang="en-US" sz="1765" dirty="0">
                <a:solidFill>
                  <a:schemeClr val="accent3"/>
                </a:solidFill>
              </a:rPr>
              <a:t>Rapid Development </a:t>
            </a:r>
            <a:r>
              <a:rPr lang="en-US" sz="1765" dirty="0"/>
              <a:t>and High Scalability Requirements </a:t>
            </a:r>
          </a:p>
          <a:p>
            <a:pPr marL="336145" lvl="1" indent="-336145">
              <a:buFont typeface="Wingdings" panose="05000000000000000000" pitchFamily="2" charset="2"/>
              <a:buChar char="§"/>
            </a:pPr>
            <a:r>
              <a:rPr lang="en-US" sz="1765" dirty="0"/>
              <a:t>Query and processing of </a:t>
            </a:r>
            <a:r>
              <a:rPr lang="en-US" sz="1765" dirty="0">
                <a:solidFill>
                  <a:schemeClr val="accent3"/>
                </a:solidFill>
              </a:rPr>
              <a:t>user and device generated data </a:t>
            </a:r>
          </a:p>
          <a:p>
            <a:pPr marL="336145" lvl="1" indent="-336145">
              <a:buFont typeface="Wingdings" panose="05000000000000000000" pitchFamily="2" charset="2"/>
              <a:buChar char="§"/>
            </a:pPr>
            <a:r>
              <a:rPr lang="en-US" sz="1765" dirty="0"/>
              <a:t>Customers using K-V stores needing </a:t>
            </a:r>
            <a:r>
              <a:rPr lang="en-US" sz="1765" dirty="0">
                <a:solidFill>
                  <a:schemeClr val="accent3"/>
                </a:solidFill>
              </a:rPr>
              <a:t>more query and processing support</a:t>
            </a:r>
          </a:p>
          <a:p>
            <a:pPr marL="336145" lvl="1" indent="-336145">
              <a:buFont typeface="Wingdings" panose="05000000000000000000" pitchFamily="2" charset="2"/>
              <a:buChar char="§"/>
            </a:pPr>
            <a:r>
              <a:rPr lang="en-US" sz="1765" dirty="0"/>
              <a:t>Customers running a document store in VMs looking for a fully </a:t>
            </a:r>
            <a:r>
              <a:rPr lang="en-US" sz="1765" dirty="0">
                <a:solidFill>
                  <a:schemeClr val="accent3"/>
                </a:solidFill>
              </a:rPr>
              <a:t>managed service.</a:t>
            </a:r>
          </a:p>
          <a:p>
            <a:pPr marL="336145" lvl="1" indent="-336145">
              <a:buFont typeface="Wingdings" panose="05000000000000000000" pitchFamily="2" charset="2"/>
              <a:buChar char="§"/>
            </a:pPr>
            <a:endParaRPr lang="en-US" sz="1765" dirty="0">
              <a:solidFill>
                <a:schemeClr val="accent3"/>
              </a:solidFill>
            </a:endParaRPr>
          </a:p>
          <a:p>
            <a:pPr marL="0" lvl="1" indent="0">
              <a:buFont typeface="Wingdings" panose="05000000000000000000" pitchFamily="2" charset="2"/>
              <a:buNone/>
            </a:pPr>
            <a:r>
              <a:rPr lang="en-US" sz="1765" dirty="0">
                <a:solidFill>
                  <a:schemeClr val="accent3"/>
                </a:solidFill>
              </a:rPr>
              <a:t>Go talk to your</a:t>
            </a:r>
            <a:r>
              <a:rPr lang="en-US" sz="1765" baseline="0" dirty="0">
                <a:solidFill>
                  <a:schemeClr val="accent3"/>
                </a:solidFill>
              </a:rPr>
              <a:t> customers, find out where document databases are being explored, trialed, or used in production and tell them about DocumentDB.</a:t>
            </a:r>
            <a:endParaRPr lang="en-US" sz="1765" kern="1200" dirty="0">
              <a:solidFill>
                <a:schemeClr val="accent3"/>
              </a:solidFill>
              <a:latin typeface="Segoe UI" pitchFamily="34" charset="0"/>
              <a:ea typeface="+mn-ea"/>
              <a:cs typeface="+mn-cs"/>
            </a:endParaRPr>
          </a:p>
          <a:p>
            <a:pPr marL="0" lvl="1" indent="0">
              <a:buFont typeface="Wingdings" panose="05000000000000000000" pitchFamily="2" charset="2"/>
              <a:buNone/>
            </a:pPr>
            <a:r>
              <a:rPr lang="en-US" sz="1765" kern="1200" baseline="0" dirty="0">
                <a:solidFill>
                  <a:schemeClr val="accent3"/>
                </a:solidFill>
                <a:latin typeface="Segoe UI" pitchFamily="34" charset="0"/>
                <a:ea typeface="+mn-ea"/>
                <a:cs typeface="+mn-cs"/>
              </a:rPr>
              <a:t>.</a:t>
            </a:r>
            <a:r>
              <a:rPr lang="en-US" sz="1765" kern="1200" dirty="0">
                <a:solidFill>
                  <a:schemeClr val="accent3"/>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4/12/2016</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242</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3931145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246</a:t>
            </a:fld>
            <a:endParaRPr lang="en-US" dirty="0"/>
          </a:p>
        </p:txBody>
      </p:sp>
    </p:spTree>
    <p:extLst>
      <p:ext uri="{BB962C8B-B14F-4D97-AF65-F5344CB8AC3E}">
        <p14:creationId xmlns:p14="http://schemas.microsoft.com/office/powerpoint/2010/main" val="277635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2812914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Master key</a:t>
            </a:r>
          </a:p>
          <a:p>
            <a:r>
              <a:rPr lang="en-US" dirty="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a:hlinkClick r:id="rId3"/>
              </a:rPr>
              <a:t>Azure Preview portal</a:t>
            </a:r>
            <a:r>
              <a:rPr lang="en-US" dirty="0"/>
              <a:t>.</a:t>
            </a:r>
          </a:p>
          <a:p>
            <a:endParaRPr lang="en-US" dirty="0"/>
          </a:p>
          <a:p>
            <a:r>
              <a:rPr lang="en-US" b="1" dirty="0"/>
              <a:t>Access control on resources</a:t>
            </a:r>
          </a:p>
          <a:p>
            <a:r>
              <a:rPr lang="en-US" dirty="0">
                <a:effectLst/>
              </a:rPr>
              <a:t>Access to DocumentDB resources is governed by a master key token or a resource token. The master key token is the all access key token that allows individuals to have full control of DocumentDB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a:effectLst/>
                <a:hlinkClick r:id="rId4"/>
              </a:rPr>
              <a:t>How to manage a DocumentDB account</a:t>
            </a:r>
            <a:r>
              <a:rPr lang="en-US" dirty="0">
                <a:effectLst/>
              </a:rPr>
              <a:t>.</a:t>
            </a:r>
          </a:p>
          <a:p>
            <a:r>
              <a:rPr lang="en-US" dirty="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a:effectLst/>
                <a:hlinkClick r:id="rId5"/>
              </a:rPr>
              <a:t>Operations on DocumentDB Permissions</a:t>
            </a:r>
            <a:r>
              <a:rPr lang="en-US" dirty="0">
                <a:effectLst/>
              </a:rPr>
              <a:t>. </a:t>
            </a:r>
          </a:p>
          <a:p>
            <a:r>
              <a:rPr lang="en-US" dirty="0">
                <a:effectLst/>
              </a:rPr>
              <a:t>All REST operations must include the authorization header with the authorization string in order to interact with a resource.</a:t>
            </a:r>
            <a:endParaRPr lang="en-US" dirty="0"/>
          </a:p>
          <a:p>
            <a:endParaRPr lang="en-US" b="0" dirty="0"/>
          </a:p>
          <a:p>
            <a:r>
              <a:rPr lang="en-US" b="1" dirty="0"/>
              <a:t>User</a:t>
            </a:r>
            <a:r>
              <a:rPr lang="en-US" b="1" baseline="0" dirty="0"/>
              <a:t> operations</a:t>
            </a:r>
            <a:endParaRPr lang="en-US" b="1" dirty="0"/>
          </a:p>
          <a:p>
            <a:r>
              <a:rPr lang="en-US" dirty="0">
                <a:effectLst/>
              </a:rPr>
              <a:t>The DocumentDB API supports basic CRUD operations on the resources under a database account. A user is a logical namespace for scoping permissions on collections, documents, attachment, stored procedures, triggers and user-defined functions. The user construct lives under a database resource thus cannot cross the database boundary it is under. The user resource is represented by users in the DocumentDB REST resource mode. It is a system resource thus contains a fixed schema.</a:t>
            </a:r>
          </a:p>
          <a:p>
            <a:r>
              <a:rPr lang="en-US" dirty="0">
                <a:effectLst/>
              </a:rPr>
              <a:t>The top-level topic that outlines the basic CRUD operations on the resources under a DocumentDB database account, that itemizes those resources and describes the URLs used to access them is </a:t>
            </a:r>
            <a:r>
              <a:rPr lang="en-US" dirty="0">
                <a:effectLst/>
                <a:hlinkClick r:id="rId6"/>
              </a:rPr>
              <a:t>Azure DocumentDB REST API Reference</a:t>
            </a:r>
            <a:r>
              <a:rPr lang="en-US" dirty="0">
                <a:effectLst/>
              </a:rPr>
              <a:t>.</a:t>
            </a:r>
          </a:p>
          <a:p>
            <a:endParaRPr lang="en-US" b="0" dirty="0">
              <a:effectLst/>
            </a:endParaRPr>
          </a:p>
          <a:p>
            <a:r>
              <a:rPr lang="en-US" b="1" dirty="0">
                <a:effectLst/>
              </a:rPr>
              <a:t>Permission operations</a:t>
            </a:r>
          </a:p>
          <a:p>
            <a:r>
              <a:rPr lang="en-US" dirty="0">
                <a:effectLst/>
              </a:rPr>
              <a:t>The DocumentDB API supports basic CRUD operations on the resources under a database account. Permission is an authorization token associated with a user for authorized access to a specific resource. It is used to manage access to collections, documents, attachments, stored procedures, triggers and user-defined functions for a particular user. You can associate only one permission to a particular resource for a user. For example, MarketingCollection with _rid xynsa== can only be associated with one permission for user JanetSmith@contoso.com. An attempt to add another permission to MarketingCollection for Janet will result in an error (409 Conflict). There are only two permissionMode,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a:p>
          <a:p>
            <a:endParaRPr lang="en-US" b="0" dirty="0"/>
          </a:p>
          <a:p>
            <a:r>
              <a:rPr lang="en-US" b="1" dirty="0"/>
              <a:t>Code execution security</a:t>
            </a:r>
          </a:p>
          <a:p>
            <a:r>
              <a:rPr lang="en-US" dirty="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247</a:t>
            </a:fld>
            <a:endParaRPr lang="en-US" dirty="0"/>
          </a:p>
        </p:txBody>
      </p:sp>
    </p:spTree>
    <p:extLst>
      <p:ext uri="{BB962C8B-B14F-4D97-AF65-F5344CB8AC3E}">
        <p14:creationId xmlns:p14="http://schemas.microsoft.com/office/powerpoint/2010/main" val="860731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br>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b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05594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9140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9237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endParaRPr lang="en-US" dirty="0"/>
          </a:p>
          <a:p>
            <a:pPr marL="171450" indent="-171450">
              <a:buFont typeface="Arial" pitchFamily="34" charset="0"/>
              <a:buChar char="•"/>
            </a:pPr>
            <a:r>
              <a:rPr lang="en-NZ" dirty="0"/>
              <a:t>An entity is a collection of named properties and their values, similar to a row. </a:t>
            </a:r>
            <a:endParaRPr lang="en-US"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89989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206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latin typeface="Calibri"/>
              </a:rPr>
              <a:t>First of all, the queue length directly reflects how well the backend processing nodes are catching up with the overall workload. </a:t>
            </a:r>
          </a:p>
          <a:p>
            <a:br>
              <a:rPr lang="en-US" noProof="0" dirty="0">
                <a:latin typeface="Calibri"/>
              </a:rPr>
            </a:br>
            <a:endParaRPr lang="en-US" noProof="0" dirty="0">
              <a:latin typeface="Calibri"/>
            </a:endParaRPr>
          </a:p>
          <a:p>
            <a:r>
              <a:rPr lang="en-US" noProof="0" dirty="0">
                <a:latin typeface="Calibri"/>
              </a:rPr>
              <a:t>Second, the use of queues decouples different parts of the application, making it easier to scale different parts of the application independently. </a:t>
            </a:r>
          </a:p>
          <a:p>
            <a:br>
              <a:rPr lang="en-US" noProof="0" dirty="0">
                <a:latin typeface="Calibri"/>
              </a:rPr>
            </a:br>
            <a:endParaRPr lang="en-US" noProof="0" dirty="0">
              <a:latin typeface="Calibri"/>
            </a:endParaRPr>
          </a:p>
          <a:p>
            <a:r>
              <a:rPr lang="en-US" noProof="0" dirty="0">
                <a:latin typeface="Calibri"/>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br>
              <a:rPr lang="en-US" noProof="0" dirty="0">
                <a:latin typeface="Calibri"/>
              </a:rPr>
            </a:br>
            <a:endParaRPr lang="en-US" noProof="0" dirty="0">
              <a:latin typeface="Calibri"/>
            </a:endParaRPr>
          </a:p>
          <a:p>
            <a:r>
              <a:rPr lang="en-US" noProof="0" dirty="0">
                <a:latin typeface="Calibri"/>
              </a:rPr>
              <a:t>Queues provide buffering to absorb traffic bursts and reduce the impact of individual component failures. </a:t>
            </a:r>
          </a:p>
          <a:p>
            <a:br>
              <a:rPr lang="en-US" noProof="0" dirty="0">
                <a:latin typeface="Calibri"/>
              </a:rPr>
            </a:br>
            <a:endParaRPr lang="en-US" noProof="0" dirty="0">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0682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51314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890714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3544824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SQL </a:t>
            </a:r>
            <a:r>
              <a:rPr lang="sv-SE" dirty="0" err="1"/>
              <a:t>Database</a:t>
            </a:r>
            <a:r>
              <a:rPr lang="sv-SE" dirty="0"/>
              <a:t> </a:t>
            </a:r>
            <a:r>
              <a:rPr lang="sv-SE" dirty="0" err="1"/>
              <a:t>extras</a:t>
            </a:r>
            <a:r>
              <a:rPr lang="sv-SE" dirty="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8631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201766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006863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405868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Discuss the</a:t>
            </a:r>
            <a:r>
              <a:rPr lang="en-US" baseline="0" dirty="0">
                <a:effectLst/>
                <a:latin typeface="Segoe UI" panose="020B0502040204020203" pitchFamily="34" charset="0"/>
              </a:rPr>
              <a:t> deployment options for migrating your on-premises database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There are many ways to migrate</a:t>
            </a:r>
            <a:r>
              <a:rPr lang="en-US" baseline="0" dirty="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DAC Framework</a:t>
            </a:r>
            <a:r>
              <a:rPr lang="en-US" baseline="0" dirty="0">
                <a:effectLst/>
                <a:latin typeface="Segoe UI" panose="020B0502040204020203" pitchFamily="34" charset="0"/>
              </a:rPr>
              <a:t> – A new unit of deployment called a </a:t>
            </a:r>
            <a:r>
              <a:rPr lang="en-US" baseline="0" dirty="0" err="1">
                <a:effectLst/>
                <a:latin typeface="Segoe UI" panose="020B0502040204020203" pitchFamily="34" charset="0"/>
              </a:rPr>
              <a:t>bacpac</a:t>
            </a:r>
            <a:r>
              <a:rPr lang="en-US" baseline="0" dirty="0">
                <a:effectLst/>
                <a:latin typeface="Segoe UI" panose="020B0502040204020203" pitchFamily="34" charset="0"/>
              </a:rPr>
              <a:t> which contains both schema AND data. </a:t>
            </a:r>
            <a:endParaRPr lang="en-US" dirty="0">
              <a:effectLst/>
            </a:endParaRPr>
          </a:p>
          <a:p>
            <a:pPr rtl="0"/>
            <a:r>
              <a:rPr lang="en-US" dirty="0">
                <a:effectLst/>
                <a:latin typeface="Segoe UI" panose="020B0502040204020203" pitchFamily="34" charset="0"/>
              </a:rPr>
              <a:t>SQL Server Data Tools –</a:t>
            </a:r>
            <a:r>
              <a:rPr lang="en-US" baseline="0" dirty="0">
                <a:effectLst/>
                <a:latin typeface="Segoe UI" panose="020B0502040204020203" pitchFamily="34" charset="0"/>
              </a:rPr>
              <a:t> Easily determine “Azure read” status. Provide single Publish capability. </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Both DAC and SSDT provide instant feedback as to the</a:t>
            </a:r>
            <a:r>
              <a:rPr lang="en-US" baseline="0" dirty="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119940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Discuss the</a:t>
            </a:r>
            <a:r>
              <a:rPr lang="en-US" baseline="0" dirty="0">
                <a:effectLst/>
                <a:latin typeface="Segoe UI" panose="020B0502040204020203" pitchFamily="34" charset="0"/>
              </a:rPr>
              <a:t> deployment options for migrating your on-premises database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There are many ways to migrate</a:t>
            </a:r>
            <a:r>
              <a:rPr lang="en-US" baseline="0" dirty="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DAC Framework</a:t>
            </a:r>
            <a:r>
              <a:rPr lang="en-US" baseline="0" dirty="0">
                <a:effectLst/>
                <a:latin typeface="Segoe UI" panose="020B0502040204020203" pitchFamily="34" charset="0"/>
              </a:rPr>
              <a:t> – A new unit of deployment called a </a:t>
            </a:r>
            <a:r>
              <a:rPr lang="en-US" baseline="0" dirty="0" err="1">
                <a:effectLst/>
                <a:latin typeface="Segoe UI" panose="020B0502040204020203" pitchFamily="34" charset="0"/>
              </a:rPr>
              <a:t>bacpac</a:t>
            </a:r>
            <a:r>
              <a:rPr lang="en-US" baseline="0" dirty="0">
                <a:effectLst/>
                <a:latin typeface="Segoe UI" panose="020B0502040204020203" pitchFamily="34" charset="0"/>
              </a:rPr>
              <a:t> which contains both schema AND data. </a:t>
            </a:r>
            <a:endParaRPr lang="en-US" dirty="0">
              <a:effectLst/>
            </a:endParaRPr>
          </a:p>
          <a:p>
            <a:pPr rtl="0"/>
            <a:r>
              <a:rPr lang="en-US" dirty="0">
                <a:effectLst/>
                <a:latin typeface="Segoe UI" panose="020B0502040204020203" pitchFamily="34" charset="0"/>
              </a:rPr>
              <a:t>SQL Server Data Tools –</a:t>
            </a:r>
            <a:r>
              <a:rPr lang="en-US" baseline="0" dirty="0">
                <a:effectLst/>
                <a:latin typeface="Segoe UI" panose="020B0502040204020203" pitchFamily="34" charset="0"/>
              </a:rPr>
              <a:t> Easily determine “Azure read” status. Provide single Publish capability. </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Both DAC and SSDT provide instant feedback as to the</a:t>
            </a:r>
            <a:r>
              <a:rPr lang="en-US" baseline="0" dirty="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33910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10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extLst>
      <p:ext uri="{BB962C8B-B14F-4D97-AF65-F5344CB8AC3E}">
        <p14:creationId xmlns:p14="http://schemas.microsoft.com/office/powerpoint/2010/main" val="2137451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2247769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76</a:t>
            </a:fld>
            <a:endParaRPr lang="en-US"/>
          </a:p>
        </p:txBody>
      </p:sp>
    </p:spTree>
    <p:extLst>
      <p:ext uri="{BB962C8B-B14F-4D97-AF65-F5344CB8AC3E}">
        <p14:creationId xmlns:p14="http://schemas.microsoft.com/office/powerpoint/2010/main" val="223045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two areas where Microsoft Azure SQL Database can be secured.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Security is vitally important and</a:t>
            </a:r>
            <a:r>
              <a:rPr lang="en-US" baseline="0" dirty="0">
                <a:effectLst/>
              </a:rPr>
              <a:t> has not be overlooked. Microsoft Azure SQL Database takes security seriously.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Set security</a:t>
            </a:r>
            <a:r>
              <a:rPr lang="en-US" baseline="0" dirty="0">
                <a:effectLst/>
                <a:latin typeface="Segoe UI" panose="020B0502040204020203" pitchFamily="34" charset="0"/>
              </a:rPr>
              <a:t> options on the server itself</a:t>
            </a:r>
            <a:endParaRPr lang="en-US" dirty="0">
              <a:effectLst/>
            </a:endParaRPr>
          </a:p>
          <a:p>
            <a:pPr rtl="0"/>
            <a:r>
              <a:rPr lang="en-US" dirty="0">
                <a:effectLst/>
                <a:latin typeface="Segoe UI" panose="020B0502040204020203" pitchFamily="34" charset="0"/>
              </a:rPr>
              <a:t>Security within the database</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This</a:t>
            </a:r>
            <a:r>
              <a:rPr lang="en-US" baseline="0" dirty="0">
                <a:effectLst/>
                <a:latin typeface="Segoe UI" panose="020B0502040204020203" pitchFamily="34" charset="0"/>
              </a:rPr>
              <a:t> doesn’t leave the application free of any responsibility…some settings are required to be set within the application.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208294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250964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221538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Illustrate</a:t>
            </a:r>
            <a:r>
              <a:rPr lang="en-US" baseline="0" dirty="0">
                <a:effectLst/>
                <a:latin typeface="Segoe UI" panose="020B0502040204020203" pitchFamily="34" charset="0"/>
              </a:rPr>
              <a:t> the how SQL Database Firewall </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By</a:t>
            </a:r>
            <a:r>
              <a:rPr lang="en-US" baseline="0" dirty="0">
                <a:effectLst/>
                <a:latin typeface="Segoe UI" panose="020B0502040204020203" pitchFamily="34" charset="0"/>
              </a:rPr>
              <a:t> default, no-one is allowed to access the database.</a:t>
            </a:r>
          </a:p>
          <a:p>
            <a:pPr rtl="0"/>
            <a:r>
              <a:rPr lang="en-US" baseline="0" dirty="0">
                <a:effectLst/>
                <a:latin typeface="Segoe UI" panose="020B0502040204020203" pitchFamily="34" charset="0"/>
              </a:rPr>
              <a:t>Server Rules enable clients to access your entire SQL Database server</a:t>
            </a:r>
          </a:p>
          <a:p>
            <a:pPr rtl="0"/>
            <a:r>
              <a:rPr lang="en-US" baseline="0" dirty="0">
                <a:effectLst/>
                <a:latin typeface="Segoe UI" panose="020B0502040204020203" pitchFamily="34" charset="0"/>
              </a:rPr>
              <a:t>Database rules enable clients to access individual databases within your SQL Database server</a:t>
            </a:r>
            <a:endParaRPr lang="en-US" dirty="0">
              <a:effectLst/>
            </a:endParaRPr>
          </a:p>
          <a:p>
            <a:pPr rtl="0"/>
            <a:r>
              <a:rPr lang="en-US" dirty="0">
                <a:effectLst/>
                <a:latin typeface="Segoe UI" panose="020B0502040204020203" pitchFamily="34" charset="0"/>
              </a:rPr>
              <a:t>Rules are originating IP Address</a:t>
            </a:r>
            <a:r>
              <a:rPr lang="en-US" baseline="0" dirty="0">
                <a:effectLst/>
                <a:latin typeface="Segoe UI" panose="020B0502040204020203" pitchFamily="34" charset="0"/>
              </a:rPr>
              <a:t>-based.</a:t>
            </a:r>
            <a:endParaRPr lang="en-US" dirty="0">
              <a:effectLst/>
            </a:endParaRPr>
          </a:p>
          <a:p>
            <a:pPr rtl="0"/>
            <a:r>
              <a:rPr lang="en-US" b="1" dirty="0">
                <a:effectLst/>
                <a:latin typeface="Segoe UI" panose="020B0502040204020203" pitchFamily="34" charset="0"/>
              </a:rPr>
              <a:t>Notes:</a:t>
            </a:r>
            <a:endParaRPr lang="en-US" dirty="0">
              <a:effectLst/>
            </a:endParaRPr>
          </a:p>
          <a:p>
            <a:r>
              <a:rPr lang="en-US" sz="1200" b="0" i="0" u="none" strike="noStrike" kern="1200" baseline="0" dirty="0">
                <a:solidFill>
                  <a:schemeClr val="tx1"/>
                </a:solidFill>
                <a:latin typeface="Segoe UI" pitchFamily="34" charset="0"/>
                <a:ea typeface="+mn-ea"/>
                <a:cs typeface="+mn-cs"/>
              </a:rPr>
              <a:t>Maximum of 128 Rules</a:t>
            </a:r>
          </a:p>
          <a:p>
            <a:endParaRPr lang="en-US" sz="1200" b="0" i="0" u="none" strike="noStrike" kern="1200" baseline="0" dirty="0">
              <a:solidFill>
                <a:schemeClr val="tx1"/>
              </a:solidFill>
              <a:latin typeface="Segoe UI" pitchFamily="34" charset="0"/>
              <a:ea typeface="+mn-ea"/>
              <a:cs typeface="+mn-cs"/>
            </a:endParaRPr>
          </a:p>
          <a:p>
            <a:r>
              <a:rPr lang="en-US" sz="1200" b="0" i="0" u="none" strike="noStrike" kern="1200" baseline="0" dirty="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a:t>To help protect the</a:t>
            </a:r>
            <a:r>
              <a:rPr lang="en-US" baseline="0" dirty="0"/>
              <a:t> </a:t>
            </a:r>
            <a:r>
              <a:rPr lang="en-US" dirty="0"/>
              <a:t>data, the SQL Database firewall prevents all access to your SQL Database server until you specify which computers have permission. </a:t>
            </a:r>
            <a:endParaRPr lang="en-US" sz="1200" b="0" i="0" u="none" strike="noStrike" kern="1200" baseline="0" dirty="0">
              <a:solidFill>
                <a:schemeClr val="tx1"/>
              </a:solidFill>
              <a:latin typeface="Segoe UI" pitchFamily="34" charset="0"/>
              <a:ea typeface="+mn-ea"/>
              <a:cs typeface="+mn-cs"/>
            </a:endParaRPr>
          </a:p>
          <a:p>
            <a:endParaRPr lang="en-US" dirty="0"/>
          </a:p>
          <a:p>
            <a:r>
              <a:rPr lang="en-US" dirty="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a:t> Portal</a:t>
            </a:r>
            <a:r>
              <a:rPr lang="en-US" dirty="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80</a:t>
            </a:fld>
            <a:endParaRPr lang="en-US"/>
          </a:p>
        </p:txBody>
      </p:sp>
    </p:spTree>
    <p:extLst>
      <p:ext uri="{BB962C8B-B14F-4D97-AF65-F5344CB8AC3E}">
        <p14:creationId xmlns:p14="http://schemas.microsoft.com/office/powerpoint/2010/main" val="1092164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81</a:t>
            </a:fld>
            <a:endParaRPr lang="en-US"/>
          </a:p>
        </p:txBody>
      </p:sp>
    </p:spTree>
    <p:extLst>
      <p:ext uri="{BB962C8B-B14F-4D97-AF65-F5344CB8AC3E}">
        <p14:creationId xmlns:p14="http://schemas.microsoft.com/office/powerpoint/2010/main" val="876319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0" indent="0">
              <a:buFont typeface="Arial" pitchFamily="34" charset="0"/>
              <a:buNone/>
            </a:pP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307481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baseline="0" dirty="0" err="1"/>
              <a:t>DoS</a:t>
            </a:r>
            <a:r>
              <a:rPr lang="en-US" baseline="0" dirty="0"/>
              <a:t>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lvl="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69695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798213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1972484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Extra </a:t>
            </a:r>
            <a:r>
              <a:rPr lang="sv-SE" dirty="0" err="1"/>
              <a:t>Elastic</a:t>
            </a:r>
            <a:r>
              <a:rPr lang="sv-SE" dirty="0"/>
              <a:t> </a:t>
            </a:r>
            <a:r>
              <a:rPr lang="sv-SE" dirty="0" err="1"/>
              <a:t>Scale</a:t>
            </a:r>
            <a:r>
              <a:rPr lang="sv-SE" dirty="0"/>
              <a:t> </a:t>
            </a:r>
            <a:r>
              <a:rPr lang="sv-SE" dirty="0" err="1"/>
              <a:t>slides</a:t>
            </a:r>
            <a:r>
              <a:rPr lang="sv-SE" dirty="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85</a:t>
            </a:fld>
            <a:endParaRPr lang="en-US"/>
          </a:p>
        </p:txBody>
      </p:sp>
    </p:spTree>
    <p:extLst>
      <p:ext uri="{BB962C8B-B14F-4D97-AF65-F5344CB8AC3E}">
        <p14:creationId xmlns:p14="http://schemas.microsoft.com/office/powerpoint/2010/main" val="3836198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349574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41218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31217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extLst>
      <p:ext uri="{BB962C8B-B14F-4D97-AF65-F5344CB8AC3E}">
        <p14:creationId xmlns:p14="http://schemas.microsoft.com/office/powerpoint/2010/main" val="3616084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3852282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110</a:t>
            </a:fld>
            <a:endParaRPr lang="en-US"/>
          </a:p>
        </p:txBody>
      </p:sp>
    </p:spTree>
    <p:extLst>
      <p:ext uri="{BB962C8B-B14F-4D97-AF65-F5344CB8AC3E}">
        <p14:creationId xmlns:p14="http://schemas.microsoft.com/office/powerpoint/2010/main" val="244769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a:p>
        </p:txBody>
      </p:sp>
    </p:spTree>
    <p:extLst>
      <p:ext uri="{BB962C8B-B14F-4D97-AF65-F5344CB8AC3E}">
        <p14:creationId xmlns:p14="http://schemas.microsoft.com/office/powerpoint/2010/main" val="3833515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112</a:t>
            </a:fld>
            <a:endParaRPr lang="en-US" dirty="0"/>
          </a:p>
        </p:txBody>
      </p:sp>
    </p:spTree>
    <p:extLst>
      <p:ext uri="{BB962C8B-B14F-4D97-AF65-F5344CB8AC3E}">
        <p14:creationId xmlns:p14="http://schemas.microsoft.com/office/powerpoint/2010/main" val="39769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72570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1918599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2130948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2772511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1121122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1905491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1138467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410525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2542147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255784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122</a:t>
            </a:fld>
            <a:endParaRPr lang="en-US"/>
          </a:p>
        </p:txBody>
      </p:sp>
    </p:spTree>
    <p:extLst>
      <p:ext uri="{BB962C8B-B14F-4D97-AF65-F5344CB8AC3E}">
        <p14:creationId xmlns:p14="http://schemas.microsoft.com/office/powerpoint/2010/main" val="190627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br>
              <a:rPr lang="en-US" b="0" dirty="0">
                <a:latin typeface="Calibri"/>
              </a:rPr>
            </a:br>
            <a:endParaRPr lang="en-US" b="0" dirty="0">
              <a:latin typeface="Calibri"/>
            </a:endParaRPr>
          </a:p>
          <a:p>
            <a:r>
              <a:rPr lang="en-US" b="1" dirty="0"/>
              <a:t>Speaker Notes</a:t>
            </a:r>
          </a:p>
          <a:p>
            <a:br>
              <a:rPr lang="en-US" dirty="0">
                <a:latin typeface="Calibri"/>
              </a:rPr>
            </a:br>
            <a:endParaRPr lang="en-US" dirty="0">
              <a:latin typeface="Calibri"/>
            </a:endParaRPr>
          </a:p>
          <a:p>
            <a:pPr marL="171450" indent="-171450">
              <a:buFont typeface="Arial" pitchFamily="34" charset="0"/>
              <a:buChar char="•"/>
            </a:pPr>
            <a:r>
              <a:rPr lang="en-US" baseline="0" dirty="0"/>
              <a:t>Metadata is up to 8KB of name value pairs per container</a:t>
            </a:r>
          </a:p>
          <a:p>
            <a:br>
              <a:rPr lang="en-US" baseline="0" dirty="0">
                <a:latin typeface="Calibri"/>
              </a:rPr>
            </a:br>
            <a:endParaRPr lang="en-US" baseline="0" dirty="0">
              <a:latin typeface="Calibri"/>
            </a:endParaRPr>
          </a:p>
          <a:p>
            <a:r>
              <a:rPr lang="en-US" b="1" baseline="0" dirty="0"/>
              <a:t>Notes</a:t>
            </a:r>
          </a:p>
          <a:p>
            <a:r>
              <a:rPr lang="en-US" dirty="0"/>
              <a:t>http://msdn.microsoft.com/en-us/library/dd179361.aspx</a:t>
            </a:r>
          </a:p>
          <a:p>
            <a:r>
              <a:rPr lang="en-US" dirty="0"/>
              <a:t>http://msdn.microsoft.com/en-us/library/ee395424.aspx</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678982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765783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1894435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1785698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126</a:t>
            </a:fld>
            <a:endParaRPr lang="en-US">
              <a:solidFill>
                <a:prstClr val="black"/>
              </a:solidFill>
            </a:endParaRPr>
          </a:p>
        </p:txBody>
      </p:sp>
    </p:spTree>
    <p:extLst>
      <p:ext uri="{BB962C8B-B14F-4D97-AF65-F5344CB8AC3E}">
        <p14:creationId xmlns:p14="http://schemas.microsoft.com/office/powerpoint/2010/main" val="21038899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extLst>
      <p:ext uri="{BB962C8B-B14F-4D97-AF65-F5344CB8AC3E}">
        <p14:creationId xmlns:p14="http://schemas.microsoft.com/office/powerpoint/2010/main" val="3953360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Tree>
    <p:extLst>
      <p:ext uri="{BB962C8B-B14F-4D97-AF65-F5344CB8AC3E}">
        <p14:creationId xmlns:p14="http://schemas.microsoft.com/office/powerpoint/2010/main" val="2401770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extLst>
      <p:ext uri="{BB962C8B-B14F-4D97-AF65-F5344CB8AC3E}">
        <p14:creationId xmlns:p14="http://schemas.microsoft.com/office/powerpoint/2010/main" val="2934041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extLst>
      <p:ext uri="{BB962C8B-B14F-4D97-AF65-F5344CB8AC3E}">
        <p14:creationId xmlns:p14="http://schemas.microsoft.com/office/powerpoint/2010/main" val="40261686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131</a:t>
            </a:fld>
            <a:endParaRPr lang="en-US"/>
          </a:p>
        </p:txBody>
      </p:sp>
    </p:spTree>
    <p:extLst>
      <p:ext uri="{BB962C8B-B14F-4D97-AF65-F5344CB8AC3E}">
        <p14:creationId xmlns:p14="http://schemas.microsoft.com/office/powerpoint/2010/main" val="1924255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extLst>
      <p:ext uri="{BB962C8B-B14F-4D97-AF65-F5344CB8AC3E}">
        <p14:creationId xmlns:p14="http://schemas.microsoft.com/office/powerpoint/2010/main" val="14253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177208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extLst>
      <p:ext uri="{BB962C8B-B14F-4D97-AF65-F5344CB8AC3E}">
        <p14:creationId xmlns:p14="http://schemas.microsoft.com/office/powerpoint/2010/main" val="22464465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extLst>
      <p:ext uri="{BB962C8B-B14F-4D97-AF65-F5344CB8AC3E}">
        <p14:creationId xmlns:p14="http://schemas.microsoft.com/office/powerpoint/2010/main" val="1852827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extLst>
      <p:ext uri="{BB962C8B-B14F-4D97-AF65-F5344CB8AC3E}">
        <p14:creationId xmlns:p14="http://schemas.microsoft.com/office/powerpoint/2010/main" val="1079497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extLst>
      <p:ext uri="{BB962C8B-B14F-4D97-AF65-F5344CB8AC3E}">
        <p14:creationId xmlns:p14="http://schemas.microsoft.com/office/powerpoint/2010/main" val="2304290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Tree>
    <p:extLst>
      <p:ext uri="{BB962C8B-B14F-4D97-AF65-F5344CB8AC3E}">
        <p14:creationId xmlns:p14="http://schemas.microsoft.com/office/powerpoint/2010/main" val="985835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1991707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139</a:t>
            </a:fld>
            <a:endParaRPr lang="en-US" dirty="0">
              <a:solidFill>
                <a:prstClr val="black"/>
              </a:solidFill>
            </a:endParaRPr>
          </a:p>
        </p:txBody>
      </p:sp>
    </p:spTree>
    <p:extLst>
      <p:ext uri="{BB962C8B-B14F-4D97-AF65-F5344CB8AC3E}">
        <p14:creationId xmlns:p14="http://schemas.microsoft.com/office/powerpoint/2010/main" val="1151672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140</a:t>
            </a:fld>
            <a:endParaRPr lang="en-US" dirty="0">
              <a:solidFill>
                <a:prstClr val="black"/>
              </a:solidFill>
            </a:endParaRPr>
          </a:p>
        </p:txBody>
      </p:sp>
    </p:spTree>
    <p:extLst>
      <p:ext uri="{BB962C8B-B14F-4D97-AF65-F5344CB8AC3E}">
        <p14:creationId xmlns:p14="http://schemas.microsoft.com/office/powerpoint/2010/main" val="1712413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141</a:t>
            </a:fld>
            <a:endParaRPr lang="en-US"/>
          </a:p>
        </p:txBody>
      </p:sp>
    </p:spTree>
    <p:extLst>
      <p:ext uri="{BB962C8B-B14F-4D97-AF65-F5344CB8AC3E}">
        <p14:creationId xmlns:p14="http://schemas.microsoft.com/office/powerpoint/2010/main" val="4012821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extLst>
      <p:ext uri="{BB962C8B-B14F-4D97-AF65-F5344CB8AC3E}">
        <p14:creationId xmlns:p14="http://schemas.microsoft.com/office/powerpoint/2010/main" val="264601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a:rPr>
              <a:t>Slide Objectives</a:t>
            </a:r>
          </a:p>
          <a:p>
            <a:pPr marL="171450" indent="-171450">
              <a:buFont typeface="Arial" panose="020B0604020202020204" pitchFamily="34" charset="0"/>
              <a:buChar char="•"/>
            </a:pPr>
            <a:r>
              <a:rPr lang="en-US" dirty="0">
                <a:latin typeface="Calibri"/>
              </a:rPr>
              <a:t>Understand the hierarchy of Blob storage</a:t>
            </a:r>
          </a:p>
          <a:p>
            <a:br>
              <a:rPr lang="en-US" dirty="0">
                <a:latin typeface="Calibri"/>
              </a:rPr>
            </a:br>
            <a:endParaRPr lang="en-US" dirty="0">
              <a:latin typeface="Calibri"/>
            </a:endParaRPr>
          </a:p>
          <a:p>
            <a:r>
              <a:rPr lang="en-US" b="1" dirty="0">
                <a:latin typeface="Calibri"/>
              </a:rPr>
              <a:t>Speaker Notes</a:t>
            </a:r>
          </a:p>
          <a:p>
            <a:br>
              <a:rPr lang="en-US" b="1" dirty="0">
                <a:latin typeface="Calibri"/>
              </a:rPr>
            </a:br>
            <a:endParaRPr lang="en-NZ" b="1" dirty="0">
              <a:latin typeface="Calibri"/>
            </a:endParaRPr>
          </a:p>
          <a:p>
            <a:pPr marL="171450" indent="-171450">
              <a:buFont typeface="Arial" panose="020B0604020202020204" pitchFamily="34" charset="0"/>
              <a:buChar char="•"/>
            </a:pPr>
            <a:r>
              <a:rPr lang="en-NZ" dirty="0">
                <a:latin typeface="Calibri"/>
              </a:rPr>
              <a:t>Put Blob - Creates a new blob or replaces an existing blob within a container.</a:t>
            </a:r>
          </a:p>
          <a:p>
            <a:pPr marL="171450" indent="-171450">
              <a:buFont typeface="Arial" panose="020B0604020202020204" pitchFamily="34" charset="0"/>
              <a:buChar char="•"/>
            </a:pPr>
            <a:r>
              <a:rPr lang="en-NZ" dirty="0">
                <a:latin typeface="Calibri"/>
              </a:rPr>
              <a:t>Get Blob - Reads or downloads a blob from the system, including its metadata and properties.</a:t>
            </a:r>
          </a:p>
          <a:p>
            <a:pPr marL="171450" indent="-171450">
              <a:buFont typeface="Arial" panose="020B0604020202020204" pitchFamily="34" charset="0"/>
              <a:buChar char="•"/>
            </a:pPr>
            <a:r>
              <a:rPr lang="en-NZ" dirty="0">
                <a:latin typeface="Calibri"/>
              </a:rPr>
              <a:t>Delete Blob - Deletes a blob</a:t>
            </a:r>
          </a:p>
          <a:p>
            <a:pPr marL="171450" indent="-171450">
              <a:buFont typeface="Arial" panose="020B0604020202020204" pitchFamily="34" charset="0"/>
              <a:buChar char="•"/>
            </a:pPr>
            <a:r>
              <a:rPr lang="en-NZ" dirty="0">
                <a:latin typeface="Calibri"/>
              </a:rPr>
              <a:t>Copy Blob - Copies a source blob to a destination blob within the same storage account.</a:t>
            </a:r>
          </a:p>
          <a:p>
            <a:pPr marL="171450" indent="-171450">
              <a:buFont typeface="Arial" panose="020B0604020202020204" pitchFamily="34" charset="0"/>
              <a:buChar char="•"/>
            </a:pPr>
            <a:r>
              <a:rPr lang="en-NZ" dirty="0">
                <a:latin typeface="Calibri"/>
              </a:rPr>
              <a:t>SnapShot Blob - The Snapshot Blob operation creates a read-only snapshot of a blob.</a:t>
            </a:r>
          </a:p>
          <a:p>
            <a:pPr marL="171450" indent="-171450">
              <a:buFont typeface="Arial" panose="020B0604020202020204" pitchFamily="34" charset="0"/>
              <a:buChar char="•"/>
            </a:pPr>
            <a:r>
              <a:rPr lang="en-NZ" dirty="0">
                <a:latin typeface="Calibri"/>
              </a:rPr>
              <a:t>Lease Blob - Establishes an exclusive one-minute write lock on a blob. To write to a locked blob, a client must provide a lease ID.</a:t>
            </a:r>
          </a:p>
          <a:p>
            <a:pPr marL="171450" indent="-171450">
              <a:buFont typeface="Arial" panose="020B0604020202020204" pitchFamily="34" charset="0"/>
              <a:buChar char="•"/>
            </a:pPr>
            <a:br>
              <a:rPr lang="en-NZ" dirty="0">
                <a:latin typeface="Calibri"/>
              </a:rPr>
            </a:br>
            <a:endParaRPr lang="en-NZ" dirty="0">
              <a:latin typeface="Calibri"/>
            </a:endParaRPr>
          </a:p>
          <a:p>
            <a:pPr marL="171450" indent="-171450">
              <a:buFont typeface="Arial" panose="020B0604020202020204" pitchFamily="34" charset="0"/>
              <a:buChar char="•"/>
            </a:pPr>
            <a:r>
              <a:rPr lang="en-NZ" dirty="0">
                <a:latin typeface="Calibri"/>
              </a:rPr>
              <a:t>Using the REST API for the Blob service, developers can create a hierarchical namespace similar to a file system. </a:t>
            </a:r>
          </a:p>
          <a:p>
            <a:pPr marL="171450" indent="-171450">
              <a:buFont typeface="Arial" panose="020B0604020202020204" pitchFamily="34" charset="0"/>
              <a:buChar char="•"/>
            </a:pPr>
            <a:r>
              <a:rPr lang="en-NZ" dirty="0">
                <a:latin typeface="Calibri"/>
              </a:rPr>
              <a:t>Blob names may encode a hierarchy by using a configurable path separator. For example, the blob names </a:t>
            </a:r>
            <a:r>
              <a:rPr lang="en-NZ" i="1" dirty="0">
                <a:latin typeface="Calibri"/>
              </a:rPr>
              <a:t>MyGroup/MyBlob1</a:t>
            </a:r>
            <a:r>
              <a:rPr lang="en-NZ" dirty="0">
                <a:latin typeface="Calibri"/>
              </a:rPr>
              <a:t> and </a:t>
            </a:r>
            <a:r>
              <a:rPr lang="en-NZ" i="1" dirty="0">
                <a:latin typeface="Calibri"/>
              </a:rPr>
              <a:t>MyGroup/MyBlob2</a:t>
            </a:r>
            <a:r>
              <a:rPr lang="en-NZ" dirty="0">
                <a:latin typeface="Calibri"/>
              </a:rPr>
              <a:t> imply a virtual level of organization for blobs. </a:t>
            </a:r>
          </a:p>
          <a:p>
            <a:pPr marL="171450" indent="-171450">
              <a:buFont typeface="Arial" panose="020B0604020202020204" pitchFamily="34" charset="0"/>
              <a:buChar char="•"/>
            </a:pPr>
            <a:r>
              <a:rPr lang="en-NZ" dirty="0">
                <a:latin typeface="Calibri"/>
              </a:rPr>
              <a:t>The enumeration operation for blobs supports traversing the virtual hierarchy in a manner similar to that of a file system, so that you can return a set of blobs that are organized beneath a group. </a:t>
            </a:r>
          </a:p>
          <a:p>
            <a:pPr marL="171450" indent="-171450">
              <a:buFont typeface="Arial" panose="020B0604020202020204" pitchFamily="34" charset="0"/>
              <a:buChar char="•"/>
            </a:pPr>
            <a:r>
              <a:rPr lang="en-NZ" dirty="0">
                <a:latin typeface="Calibri"/>
              </a:rPr>
              <a:t>  For example, you can enumerate all blobs organized under </a:t>
            </a:r>
            <a:r>
              <a:rPr lang="en-NZ" i="1" dirty="0">
                <a:latin typeface="Calibri"/>
              </a:rPr>
              <a:t>MyGroup/</a:t>
            </a:r>
            <a:r>
              <a:rPr lang="en-NZ" dirty="0">
                <a:latin typeface="Calibri"/>
              </a:rPr>
              <a:t>.</a:t>
            </a:r>
            <a:endParaRPr lang="en-US" dirty="0">
              <a:latin typeface="Calibri"/>
            </a:endParaRPr>
          </a:p>
          <a:p>
            <a:br>
              <a:rPr lang="en-US" b="1" dirty="0">
                <a:latin typeface="Calibri"/>
              </a:rPr>
            </a:br>
            <a:endParaRPr lang="en-US" b="1" dirty="0">
              <a:latin typeface="Calibri"/>
            </a:endParaRPr>
          </a:p>
          <a:p>
            <a:r>
              <a:rPr lang="en-US" b="1" dirty="0">
                <a:latin typeface="Calibri"/>
              </a:rPr>
              <a:t>Notes</a:t>
            </a:r>
            <a:endParaRPr lang="en-NZ" b="1" dirty="0">
              <a:latin typeface="Calibri"/>
            </a:endParaRPr>
          </a:p>
          <a:p>
            <a:r>
              <a:rPr lang="en-NZ" dirty="0">
                <a:latin typeface="Calibri"/>
              </a:rPr>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br>
              <a:rPr lang="en-NZ" dirty="0">
                <a:latin typeface="Calibri"/>
              </a:rPr>
            </a:br>
            <a:endParaRPr lang="en-NZ" dirty="0">
              <a:latin typeface="Calibri"/>
            </a:endParaRPr>
          </a:p>
          <a:p>
            <a:r>
              <a:rPr lang="en-NZ" dirty="0">
                <a:latin typeface="Calibri"/>
              </a:rPr>
              <a:t>Block blobs, which are optimized for streaming. This type of blob is the only blob type available with versions prior to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Page blobs, which are optimized for random read/write operations and which provide the ability to write to a range of bytes in a blob. Page blobs are available only with version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Containers and blobs support user-defined metadata in the form of name-value pairs specified as headers on a request operation.</a:t>
            </a:r>
          </a:p>
          <a:p>
            <a:br>
              <a:rPr lang="en-NZ" dirty="0">
                <a:latin typeface="Calibri"/>
              </a:rPr>
            </a:br>
            <a:endParaRPr lang="en-NZ" dirty="0">
              <a:latin typeface="Calibri"/>
            </a:endParaRPr>
          </a:p>
          <a:p>
            <a:r>
              <a:rPr lang="en-NZ" dirty="0">
                <a:latin typeface="Calibri"/>
              </a:rPr>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br>
              <a:rPr lang="en-NZ" dirty="0">
                <a:latin typeface="Calibri"/>
              </a:rPr>
            </a:br>
            <a:endParaRPr lang="en-NZ" dirty="0">
              <a:latin typeface="Calibri"/>
            </a:endParaRPr>
          </a:p>
          <a:p>
            <a:r>
              <a:rPr lang="en-NZ" dirty="0">
                <a:latin typeface="Calibri"/>
              </a:rPr>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br>
              <a:rPr lang="en-NZ" dirty="0">
                <a:latin typeface="Calibri"/>
              </a:rPr>
            </a:br>
            <a:endParaRPr lang="en-NZ" dirty="0">
              <a:latin typeface="Calibri"/>
            </a:endParaRPr>
          </a:p>
          <a:p>
            <a:r>
              <a:rPr lang="en-NZ" dirty="0">
                <a:latin typeface="Calibri"/>
              </a:rPr>
              <a:t>Page blobs are created and initialized with a maximum size with a call to Put Blob. To write content to a page blob, you call the Put Page operation. The maximum size currently supported for a page blob is 1 TB.</a:t>
            </a:r>
          </a:p>
          <a:p>
            <a:br>
              <a:rPr lang="en-NZ" dirty="0">
                <a:latin typeface="Calibri"/>
              </a:rPr>
            </a:br>
            <a:endParaRPr lang="en-NZ" dirty="0">
              <a:latin typeface="Calibri"/>
            </a:endParaRPr>
          </a:p>
          <a:p>
            <a:r>
              <a:rPr lang="en-NZ" dirty="0">
                <a:latin typeface="Calibri"/>
              </a:rPr>
              <a:t>Blobs support conditional update operations that may be useful for concurrency control and efficient uploading. </a:t>
            </a:r>
          </a:p>
          <a:p>
            <a:br>
              <a:rPr lang="en-NZ" dirty="0">
                <a:latin typeface="Calibri"/>
              </a:rPr>
            </a:br>
            <a:endParaRPr lang="en-NZ" dirty="0">
              <a:latin typeface="Calibri"/>
            </a:endParaRPr>
          </a:p>
          <a:p>
            <a:r>
              <a:rPr lang="en-NZ" dirty="0">
                <a:latin typeface="Calibri"/>
              </a:rPr>
              <a:t>Blobs can be read by calling the Get Blob operation. A client may read the entire blob, or an arbitrary range of bytes. </a:t>
            </a:r>
          </a:p>
          <a:p>
            <a:br>
              <a:rPr lang="en-NZ" dirty="0">
                <a:latin typeface="Calibri"/>
              </a:rPr>
            </a:br>
            <a:endParaRPr lang="en-NZ" dirty="0">
              <a:latin typeface="Calibri"/>
            </a:endParaRPr>
          </a:p>
          <a:p>
            <a:r>
              <a:rPr lang="en-NZ" dirty="0">
                <a:latin typeface="Calibri"/>
              </a:rPr>
              <a:t>For the Blob service API reference, see Blob Service API.</a:t>
            </a:r>
            <a:endParaRPr lang="en-US" dirty="0">
              <a:latin typeface="Calibri"/>
            </a:endParaRP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147682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Tree>
    <p:extLst>
      <p:ext uri="{BB962C8B-B14F-4D97-AF65-F5344CB8AC3E}">
        <p14:creationId xmlns:p14="http://schemas.microsoft.com/office/powerpoint/2010/main" val="2542421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Tree>
    <p:extLst>
      <p:ext uri="{BB962C8B-B14F-4D97-AF65-F5344CB8AC3E}">
        <p14:creationId xmlns:p14="http://schemas.microsoft.com/office/powerpoint/2010/main" val="1036938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Tree>
    <p:extLst>
      <p:ext uri="{BB962C8B-B14F-4D97-AF65-F5344CB8AC3E}">
        <p14:creationId xmlns:p14="http://schemas.microsoft.com/office/powerpoint/2010/main" val="36907371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Tree>
    <p:extLst>
      <p:ext uri="{BB962C8B-B14F-4D97-AF65-F5344CB8AC3E}">
        <p14:creationId xmlns:p14="http://schemas.microsoft.com/office/powerpoint/2010/main" val="35883647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Tree>
    <p:extLst>
      <p:ext uri="{BB962C8B-B14F-4D97-AF65-F5344CB8AC3E}">
        <p14:creationId xmlns:p14="http://schemas.microsoft.com/office/powerpoint/2010/main" val="2867643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148</a:t>
            </a:fld>
            <a:endParaRPr lang="en-US"/>
          </a:p>
        </p:txBody>
      </p:sp>
    </p:spTree>
    <p:extLst>
      <p:ext uri="{BB962C8B-B14F-4D97-AF65-F5344CB8AC3E}">
        <p14:creationId xmlns:p14="http://schemas.microsoft.com/office/powerpoint/2010/main" val="2442103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2692921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2618431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40721537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19449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209087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154</a:t>
            </a:fld>
            <a:endParaRPr lang="en-US"/>
          </a:p>
        </p:txBody>
      </p:sp>
    </p:spTree>
    <p:extLst>
      <p:ext uri="{BB962C8B-B14F-4D97-AF65-F5344CB8AC3E}">
        <p14:creationId xmlns:p14="http://schemas.microsoft.com/office/powerpoint/2010/main" val="27616584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155</a:t>
            </a:fld>
            <a:endParaRPr lang="en-US" dirty="0">
              <a:solidFill>
                <a:prstClr val="black"/>
              </a:solidFill>
            </a:endParaRPr>
          </a:p>
        </p:txBody>
      </p:sp>
    </p:spTree>
    <p:extLst>
      <p:ext uri="{BB962C8B-B14F-4D97-AF65-F5344CB8AC3E}">
        <p14:creationId xmlns:p14="http://schemas.microsoft.com/office/powerpoint/2010/main" val="22532081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156</a:t>
            </a:fld>
            <a:endParaRPr lang="en-US"/>
          </a:p>
        </p:txBody>
      </p:sp>
    </p:spTree>
    <p:extLst>
      <p:ext uri="{BB962C8B-B14F-4D97-AF65-F5344CB8AC3E}">
        <p14:creationId xmlns:p14="http://schemas.microsoft.com/office/powerpoint/2010/main" val="33536521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157</a:t>
            </a:fld>
            <a:endParaRPr lang="en-US"/>
          </a:p>
        </p:txBody>
      </p:sp>
    </p:spTree>
    <p:extLst>
      <p:ext uri="{BB962C8B-B14F-4D97-AF65-F5344CB8AC3E}">
        <p14:creationId xmlns:p14="http://schemas.microsoft.com/office/powerpoint/2010/main" val="39037313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158</a:t>
            </a:fld>
            <a:endParaRPr lang="en-US" dirty="0">
              <a:solidFill>
                <a:prstClr val="black"/>
              </a:solidFill>
            </a:endParaRPr>
          </a:p>
        </p:txBody>
      </p:sp>
    </p:spTree>
    <p:extLst>
      <p:ext uri="{BB962C8B-B14F-4D97-AF65-F5344CB8AC3E}">
        <p14:creationId xmlns:p14="http://schemas.microsoft.com/office/powerpoint/2010/main" val="2692365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159</a:t>
            </a:fld>
            <a:endParaRPr lang="en-US"/>
          </a:p>
        </p:txBody>
      </p:sp>
    </p:spTree>
    <p:extLst>
      <p:ext uri="{BB962C8B-B14F-4D97-AF65-F5344CB8AC3E}">
        <p14:creationId xmlns:p14="http://schemas.microsoft.com/office/powerpoint/2010/main" val="1848501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162</a:t>
            </a:fld>
            <a:endParaRPr lang="en-US"/>
          </a:p>
        </p:txBody>
      </p:sp>
    </p:spTree>
    <p:extLst>
      <p:ext uri="{BB962C8B-B14F-4D97-AF65-F5344CB8AC3E}">
        <p14:creationId xmlns:p14="http://schemas.microsoft.com/office/powerpoint/2010/main" val="3935047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163</a:t>
            </a:fld>
            <a:endParaRPr lang="en-US"/>
          </a:p>
        </p:txBody>
      </p:sp>
    </p:spTree>
    <p:extLst>
      <p:ext uri="{BB962C8B-B14F-4D97-AF65-F5344CB8AC3E}">
        <p14:creationId xmlns:p14="http://schemas.microsoft.com/office/powerpoint/2010/main" val="1069117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Extra Document</a:t>
            </a:r>
            <a:r>
              <a:rPr lang="sv-SE" baseline="0" dirty="0"/>
              <a:t>DB </a:t>
            </a:r>
            <a:r>
              <a:rPr lang="sv-SE" baseline="0" dirty="0" err="1"/>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166</a:t>
            </a:fld>
            <a:endParaRPr lang="en-US"/>
          </a:p>
        </p:txBody>
      </p:sp>
    </p:spTree>
    <p:extLst>
      <p:ext uri="{BB962C8B-B14F-4D97-AF65-F5344CB8AC3E}">
        <p14:creationId xmlns:p14="http://schemas.microsoft.com/office/powerpoint/2010/main" val="11890906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2501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444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EE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6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7086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20361327"/>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11139383"/>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27043761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646297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646383"/>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3855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1309635"/>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1063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a:t>Video</a:t>
            </a:r>
          </a:p>
        </p:txBody>
      </p:sp>
    </p:spTree>
    <p:extLst>
      <p:ext uri="{BB962C8B-B14F-4D97-AF65-F5344CB8AC3E}">
        <p14:creationId xmlns:p14="http://schemas.microsoft.com/office/powerpoint/2010/main" val="167558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2048576"/>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6255719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2175588"/>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35253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424390"/>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896707204"/>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72067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880829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4559799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433862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09828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spTree>
    <p:extLst>
      <p:ext uri="{BB962C8B-B14F-4D97-AF65-F5344CB8AC3E}">
        <p14:creationId xmlns:p14="http://schemas.microsoft.com/office/powerpoint/2010/main" val="41074250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6" name="Rectangle 5"/>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769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7" tIns="38088" rIns="76167" bIns="38088" numCol="1" rtlCol="0" anchor="ctr" anchorCtr="0" compatLnSpc="1">
            <a:prstTxWarp prst="textNoShape">
              <a:avLst/>
            </a:prstTxWarp>
          </a:bodyPr>
          <a:lstStyle/>
          <a:p>
            <a:pPr algn="ctr" defTabSz="761437"/>
            <a:endParaRPr lang="en-US" sz="175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82574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4"/>
            <a:ext cx="11655840" cy="899665"/>
          </a:xfrm>
        </p:spPr>
        <p:txBody>
          <a:bodyPr/>
          <a:lstStyle>
            <a:lvl1pPr>
              <a:defRPr sz="5294"/>
            </a:lvl1pPr>
          </a:lstStyle>
          <a:p>
            <a:r>
              <a:rPr lang="en-US"/>
              <a:t>Click to edit Master title style</a:t>
            </a:r>
          </a:p>
        </p:txBody>
      </p:sp>
    </p:spTree>
    <p:extLst>
      <p:ext uri="{BB962C8B-B14F-4D97-AF65-F5344CB8AC3E}">
        <p14:creationId xmlns:p14="http://schemas.microsoft.com/office/powerpoint/2010/main" val="21934584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chemeClr val="tx1">
                    <a:lumMod val="50000"/>
                  </a:schemeClr>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814452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_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934262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9900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chemeClr val="tx1">
                    <a:lumMod val="50000"/>
                  </a:schemeClr>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873431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23491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79485549"/>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8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92947708"/>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24207538"/>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86002679"/>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45411268"/>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8430480"/>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94153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062445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06214321"/>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6325987"/>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0226668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1031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3399041"/>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35703874"/>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56605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313773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068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42342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113859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50420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692608643"/>
      </p:ext>
    </p:extLst>
  </p:cSld>
  <p:clrMapOvr>
    <a:masterClrMapping/>
  </p:clrMapOvr>
  <p:transition>
    <p:fade/>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032316"/>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59767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915098266"/>
      </p:ext>
    </p:extLst>
  </p:cSld>
  <p:clrMapOvr>
    <a:masterClrMapping/>
  </p:clrMapOvr>
  <p:transition>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84654676"/>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23371508"/>
      </p:ext>
    </p:extLst>
  </p:cSld>
  <p:clrMapOvr>
    <a:masterClrMapping/>
  </p:clrMapOvr>
  <p:transition>
    <p:fade/>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5453992"/>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13001035"/>
      </p:ext>
    </p:extLst>
  </p:cSld>
  <p:clrMapOvr>
    <a:masterClrMapping/>
  </p:clrMapOvr>
  <p:transition>
    <p:fad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441925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537281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348248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3418987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305840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522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image" Target="../media/image9.png"/><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theme" Target="../theme/theme2.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image" Target="../media/image5.png"/><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5" r:id="rId4"/>
    <p:sldLayoutId id="2147483662" r:id="rId5"/>
    <p:sldLayoutId id="2147483693" r:id="rId6"/>
    <p:sldLayoutId id="2147483696" r:id="rId7"/>
    <p:sldLayoutId id="2147483666" r:id="rId8"/>
    <p:sldLayoutId id="2147483692" r:id="rId9"/>
    <p:sldLayoutId id="2147483703" r:id="rId10"/>
    <p:sldLayoutId id="2147483704" r:id="rId11"/>
    <p:sldLayoutId id="2147483705" r:id="rId12"/>
    <p:sldLayoutId id="2147483706" r:id="rId13"/>
    <p:sldLayoutId id="2147483707" r:id="rId14"/>
    <p:sldLayoutId id="2147483708" r:id="rId15"/>
    <p:sldLayoutId id="2147483709" r:id="rId16"/>
    <p:sldLayoutId id="2147483711" r:id="rId17"/>
    <p:sldLayoutId id="2147483712" r:id="rId18"/>
    <p:sldLayoutId id="2147483713" r:id="rId19"/>
    <p:sldLayoutId id="2147483688" r:id="rId20"/>
    <p:sldLayoutId id="2147483701" r:id="rId21"/>
    <p:sldLayoutId id="2147483747" r:id="rId22"/>
    <p:sldLayoutId id="2147483748" r:id="rId23"/>
    <p:sldLayoutId id="2147483749" r:id="rId24"/>
    <p:sldLayoutId id="2147483750" r:id="rId25"/>
    <p:sldLayoutId id="2147483752" r:id="rId26"/>
    <p:sldLayoutId id="2147483753" r:id="rId27"/>
    <p:sldLayoutId id="2147483754" r:id="rId28"/>
    <p:sldLayoutId id="2147483755"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Lst>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71833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36.xml"/><Relationship Id="rId4" Type="http://schemas.openxmlformats.org/officeDocument/2006/relationships/image" Target="../media/image19.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36.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8.xml"/><Relationship Id="rId1" Type="http://schemas.openxmlformats.org/officeDocument/2006/relationships/slideLayout" Target="../slideLayouts/slideLayout36.xml"/><Relationship Id="rId5" Type="http://schemas.openxmlformats.org/officeDocument/2006/relationships/image" Target="../media/image56.jpeg"/><Relationship Id="rId4" Type="http://schemas.openxmlformats.org/officeDocument/2006/relationships/image" Target="../media/image55.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6.xml"/></Relationships>
</file>

<file path=ppt/slides/_rels/slide1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package" Target="../embeddings/Microsoft_Visio_Drawing1.vsdx"/></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vmlDrawing" Target="../drawings/vmlDrawing2.vml"/><Relationship Id="rId5" Type="http://schemas.openxmlformats.org/officeDocument/2006/relationships/image" Target="../media/image58.emf"/><Relationship Id="rId4" Type="http://schemas.openxmlformats.org/officeDocument/2006/relationships/package" Target="../embeddings/Microsoft_Visio_Drawing12.vsdx"/></Relationships>
</file>

<file path=ppt/slides/_rels/slide1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5.xml"/><Relationship Id="rId1" Type="http://schemas.openxmlformats.org/officeDocument/2006/relationships/slideLayout" Target="../slideLayouts/slideLayout22.xml"/><Relationship Id="rId4" Type="http://schemas.openxmlformats.org/officeDocument/2006/relationships/image" Target="../media/image60.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9.xml"/><Relationship Id="rId1" Type="http://schemas.openxmlformats.org/officeDocument/2006/relationships/slideLayout" Target="../slideLayouts/slideLayout32.xml"/><Relationship Id="rId5" Type="http://schemas.openxmlformats.org/officeDocument/2006/relationships/image" Target="../media/image20.emf"/><Relationship Id="rId4" Type="http://schemas.microsoft.com/office/2007/relationships/hdphoto" Target="../media/hdphoto5.wdp"/></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4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2.xml"/></Relationships>
</file>

<file path=ppt/slides/_rels/slide14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2.xml"/></Relationships>
</file>

<file path=ppt/slides/_rels/slide14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38.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10.xml"/><Relationship Id="rId1" Type="http://schemas.openxmlformats.org/officeDocument/2006/relationships/slideLayout" Target="../slideLayouts/slideLayout39.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1.xml"/><Relationship Id="rId1" Type="http://schemas.openxmlformats.org/officeDocument/2006/relationships/slideLayout" Target="../slideLayouts/slideLayout4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3.png"/><Relationship Id="rId7" Type="http://schemas.openxmlformats.org/officeDocument/2006/relationships/image" Target="../media/image69.png"/><Relationship Id="rId2" Type="http://schemas.openxmlformats.org/officeDocument/2006/relationships/notesSlide" Target="../notesSlides/notesSlide113.xml"/><Relationship Id="rId1" Type="http://schemas.openxmlformats.org/officeDocument/2006/relationships/slideLayout" Target="../slideLayouts/slideLayout42.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71.png"/></Relationships>
</file>

<file path=ppt/slides/_rels/slide1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2.png"/><Relationship Id="rId7" Type="http://schemas.openxmlformats.org/officeDocument/2006/relationships/image" Target="../media/image67.png"/><Relationship Id="rId2" Type="http://schemas.openxmlformats.org/officeDocument/2006/relationships/notesSlide" Target="../notesSlides/notesSlide114.xml"/><Relationship Id="rId1" Type="http://schemas.openxmlformats.org/officeDocument/2006/relationships/slideLayout" Target="../slideLayouts/slideLayout43.xml"/><Relationship Id="rId6" Type="http://schemas.microsoft.com/office/2007/relationships/hdphoto" Target="../media/hdphoto1.wdp"/><Relationship Id="rId11" Type="http://schemas.openxmlformats.org/officeDocument/2006/relationships/image" Target="../media/image71.png"/><Relationship Id="rId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image" Target="../media/image73.png"/><Relationship Id="rId9" Type="http://schemas.openxmlformats.org/officeDocument/2006/relationships/image" Target="../media/image6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75.emf"/></Relationships>
</file>

<file path=ppt/slides/_rels/slide1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8.xml"/><Relationship Id="rId1" Type="http://schemas.openxmlformats.org/officeDocument/2006/relationships/slideLayout" Target="../slideLayouts/slideLayout4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40.xml"/></Relationships>
</file>

<file path=ppt/slides/_rels/slide1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40.xml"/></Relationships>
</file>

<file path=ppt/slides/_rels/slide1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1.xml"/><Relationship Id="rId1" Type="http://schemas.openxmlformats.org/officeDocument/2006/relationships/slideLayout" Target="../slideLayouts/slideLayout40.xml"/></Relationships>
</file>

<file path=ppt/slides/_rels/slide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2.xml"/><Relationship Id="rId1" Type="http://schemas.openxmlformats.org/officeDocument/2006/relationships/slideLayout" Target="../slideLayouts/slideLayout40.xml"/></Relationships>
</file>

<file path=ppt/slides/_rels/slide1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3.xml"/><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4.xml"/><Relationship Id="rId1" Type="http://schemas.openxmlformats.org/officeDocument/2006/relationships/slideLayout" Target="../slideLayouts/slideLayout40.xml"/></Relationships>
</file>

<file path=ppt/slides/_rels/slide1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5.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4.xml"/></Relationships>
</file>

<file path=ppt/slides/_rels/slide1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27.xml"/><Relationship Id="rId1" Type="http://schemas.openxmlformats.org/officeDocument/2006/relationships/slideLayout" Target="../slideLayouts/slideLayout43.xml"/></Relationships>
</file>

<file path=ppt/slides/_rels/slide1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8.xml"/><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7.xml"/></Relationships>
</file>

<file path=ppt/slides/_rels/slide1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3.xml"/><Relationship Id="rId1" Type="http://schemas.openxmlformats.org/officeDocument/2006/relationships/slideLayout" Target="../slideLayouts/slideLayout44.xml"/><Relationship Id="rId4" Type="http://schemas.openxmlformats.org/officeDocument/2006/relationships/hyperlink" Target="http://www.documentdb.com/sql/demo"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www.documentdb.com/sql/demo" TargetMode="External"/><Relationship Id="rId2" Type="http://schemas.openxmlformats.org/officeDocument/2006/relationships/notesSlide" Target="../notesSlides/notesSlide134.xml"/><Relationship Id="rId1" Type="http://schemas.openxmlformats.org/officeDocument/2006/relationships/slideLayout" Target="../slideLayouts/slideLayout4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9.xml"/><Relationship Id="rId1" Type="http://schemas.openxmlformats.org/officeDocument/2006/relationships/slideLayout" Target="../slideLayouts/slideLayout4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3.xml"/></Relationships>
</file>

<file path=ppt/slides/_rels/slide2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2.xml"/><Relationship Id="rId1" Type="http://schemas.openxmlformats.org/officeDocument/2006/relationships/slideLayout" Target="../slideLayouts/slideLayout47.xml"/><Relationship Id="rId4" Type="http://schemas.openxmlformats.org/officeDocument/2006/relationships/image" Target="../media/image90.png"/></Relationships>
</file>

<file path=ppt/slides/_rels/slide2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3.xml"/><Relationship Id="rId1" Type="http://schemas.openxmlformats.org/officeDocument/2006/relationships/slideLayout" Target="../slideLayouts/slideLayout44.xml"/><Relationship Id="rId4" Type="http://schemas.openxmlformats.org/officeDocument/2006/relationships/image" Target="../media/image90.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1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7.xml"/><Relationship Id="rId1" Type="http://schemas.openxmlformats.org/officeDocument/2006/relationships/slideLayout" Target="../slideLayouts/slideLayout4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hyperlink" Target="http://portal.azure.com/" TargetMode="External"/><Relationship Id="rId7" Type="http://schemas.openxmlformats.org/officeDocument/2006/relationships/hyperlink" Target="http://aka.ms/docdbideas" TargetMode="External"/><Relationship Id="rId2" Type="http://schemas.openxmlformats.org/officeDocument/2006/relationships/hyperlink" Target="http://aka.ms/docdbstart" TargetMode="External"/><Relationship Id="rId1" Type="http://schemas.openxmlformats.org/officeDocument/2006/relationships/slideLayout" Target="../slideLayouts/slideLayout43.xml"/><Relationship Id="rId6" Type="http://schemas.openxmlformats.org/officeDocument/2006/relationships/hyperlink" Target="http://aka.ms/docdbforum" TargetMode="External"/><Relationship Id="rId5" Type="http://schemas.openxmlformats.org/officeDocument/2006/relationships/hyperlink" Target="http://aka.ms/docdbsample" TargetMode="External"/><Relationship Id="rId4" Type="http://schemas.openxmlformats.org/officeDocument/2006/relationships/hyperlink" Target="http://aka.ms/docdbsdks"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50.xml"/><Relationship Id="rId1" Type="http://schemas.openxmlformats.org/officeDocument/2006/relationships/slideLayout" Target="../slideLayouts/slideLayout4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19.emf"/></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32.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23.png"/><Relationship Id="rId9"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19.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emf"/><Relationship Id="rId9" Type="http://schemas.openxmlformats.org/officeDocument/2006/relationships/image" Target="../media/image41.pn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984738"/>
            <a:ext cx="12210662" cy="3638062"/>
          </a:xfrm>
        </p:spPr>
        <p:txBody>
          <a:bodyPr anchor="ctr">
            <a:noAutofit/>
          </a:bodyPr>
          <a:lstStyle/>
          <a:p>
            <a:pPr algn="l"/>
            <a:r>
              <a:rPr lang="en-US" sz="9600" dirty="0">
                <a:solidFill>
                  <a:schemeClr val="bg1"/>
                </a:solidFill>
              </a:rPr>
              <a:t>Polyglot Persistence in Microsoft Azure</a:t>
            </a:r>
          </a:p>
        </p:txBody>
      </p:sp>
      <p:sp>
        <p:nvSpPr>
          <p:cNvPr id="3" name="Subtitle 2"/>
          <p:cNvSpPr>
            <a:spLocks noGrp="1"/>
          </p:cNvSpPr>
          <p:nvPr>
            <p:ph type="subTitle" idx="1"/>
          </p:nvPr>
        </p:nvSpPr>
        <p:spPr>
          <a:xfrm>
            <a:off x="-18663" y="4261447"/>
            <a:ext cx="12210662" cy="1655762"/>
          </a:xfrm>
        </p:spPr>
        <p:txBody>
          <a:bodyPr>
            <a:normAutofit/>
          </a:bodyPr>
          <a:lstStyle/>
          <a:p>
            <a:pPr marL="252000"/>
            <a:r>
              <a:rPr lang="en-US" sz="2800">
                <a:solidFill>
                  <a:schemeClr val="bg1"/>
                </a:solidFill>
              </a:rPr>
              <a:t>Charalampos Karypidis</a:t>
            </a:r>
            <a:endParaRPr lang="en-US" sz="2800" dirty="0">
              <a:solidFill>
                <a:schemeClr val="bg1"/>
              </a:solidFill>
            </a:endParaRPr>
          </a:p>
          <a:p>
            <a:pPr marL="252000"/>
            <a:r>
              <a:rPr lang="en-US" sz="2800" dirty="0">
                <a:solidFill>
                  <a:schemeClr val="bg1"/>
                </a:solidFill>
                <a:latin typeface="+mj-lt"/>
              </a:rPr>
              <a:t>Freelance Software Engineer  .NET - JavaScript </a:t>
            </a:r>
          </a:p>
          <a:p>
            <a:pPr marL="252000"/>
            <a:r>
              <a:rPr lang="en-US" sz="2800" dirty="0">
                <a:solidFill>
                  <a:schemeClr val="bg1"/>
                </a:solidFill>
              </a:rPr>
              <a:t>@xabikos</a:t>
            </a:r>
            <a:endParaRPr lang="en-US" sz="2800" dirty="0">
              <a:solidFill>
                <a:schemeClr val="bg1"/>
              </a:solidFill>
              <a:latin typeface="+mj-lt"/>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a:solidFill>
                  <a:schemeClr val="bg1"/>
                </a:solidFill>
              </a:rPr>
              <a:t>Microsoft Azure</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Metadata</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solidFill>
                  <a:srgbClr val="0072C6"/>
                </a:solidFill>
                <a:latin typeface="Segoe UI Light" charset="0"/>
              </a:rPr>
              <a:t>Standard HTTP metadata/headers (Cache-Control, Content-Encoding, Content-Type, etc)</a:t>
            </a:r>
          </a:p>
          <a:p>
            <a:r>
              <a:rPr lang="en-US" sz="2800" dirty="0">
                <a:solidFill>
                  <a:srgbClr val="0072C6"/>
                </a:solidFill>
                <a:latin typeface="Segoe UI Light" charset="0"/>
              </a:rPr>
              <a:t>Metadata is &lt;name, value&gt; pairs, up to 8KB per blob </a:t>
            </a:r>
          </a:p>
          <a:p>
            <a:r>
              <a:rPr lang="en-US" sz="2800" dirty="0">
                <a:solidFill>
                  <a:srgbClr val="0072C6"/>
                </a:solidFill>
                <a:latin typeface="Segoe UI Light" charset="0"/>
              </a:rPr>
              <a:t>Either as part of PutBlob or independently </a:t>
            </a:r>
          </a:p>
        </p:txBody>
      </p:sp>
    </p:spTree>
    <p:extLst>
      <p:ext uri="{BB962C8B-B14F-4D97-AF65-F5344CB8AC3E}">
        <p14:creationId xmlns:p14="http://schemas.microsoft.com/office/powerpoint/2010/main" val="7699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Creating A SQL Database Server</a:t>
            </a:r>
            <a:br>
              <a:rPr lang="en-US" dirty="0"/>
            </a:br>
            <a:r>
              <a:rPr lang="en-US" dirty="0"/>
              <a:t>and a SQL Database</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879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1456311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19082496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all tiers: Basic, Standard 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region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22260656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42945675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128775710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065893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237501689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1887616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1255018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Access method</a:t>
            </a:r>
          </a:p>
        </p:txBody>
      </p:sp>
      <p:sp>
        <p:nvSpPr>
          <p:cNvPr id="7" name="Text Placeholder 4"/>
          <p:cNvSpPr txBox="1">
            <a:spLocks/>
          </p:cNvSpPr>
          <p:nvPr/>
        </p:nvSpPr>
        <p:spPr>
          <a:xfrm>
            <a:off x="1131506" y="2470532"/>
            <a:ext cx="7384473" cy="1682172"/>
          </a:xfrm>
          <a:prstGeom prst="rect">
            <a:avLst/>
          </a:prstGeom>
        </p:spPr>
        <p:txBody>
          <a:bodyPr anchor="t"/>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solidFill>
                  <a:srgbClr val="0072C6"/>
                </a:solidFill>
              </a:rPr>
              <a:t>Can include ‘/‘ or other delimiter in name</a:t>
            </a:r>
          </a:p>
          <a:p>
            <a:br>
              <a:rPr lang="en-US" sz="3200" dirty="0"/>
            </a:br>
            <a:r>
              <a:rPr lang="en-US" sz="3200" dirty="0">
                <a:solidFill>
                  <a:srgbClr val="0072C6"/>
                </a:solidFill>
              </a:rPr>
              <a:t>e.g. /&lt;container&gt;/myblobs/smurf.png</a:t>
            </a:r>
          </a:p>
          <a:p>
            <a:endParaRPr lang="en-US" sz="3200" dirty="0"/>
          </a:p>
        </p:txBody>
      </p:sp>
      <p:grpSp>
        <p:nvGrpSpPr>
          <p:cNvPr id="8" name="Group 7"/>
          <p:cNvGrpSpPr/>
          <p:nvPr/>
        </p:nvGrpSpPr>
        <p:grpSpPr>
          <a:xfrm>
            <a:off x="4288721" y="4099114"/>
            <a:ext cx="3294637" cy="1023166"/>
            <a:chOff x="4228381" y="5344591"/>
            <a:chExt cx="3294637" cy="1023166"/>
          </a:xfrm>
        </p:grpSpPr>
        <p:sp>
          <p:nvSpPr>
            <p:cNvPr id="9" name="Left Brace 8"/>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26596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Connect from on premise and deploy your database</a:t>
            </a:r>
          </a:p>
        </p:txBody>
      </p:sp>
    </p:spTree>
    <p:extLst>
      <p:ext uri="{BB962C8B-B14F-4D97-AF65-F5344CB8AC3E}">
        <p14:creationId xmlns:p14="http://schemas.microsoft.com/office/powerpoint/2010/main" val="20519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a:solidFill>
                  <a:schemeClr val="bg1"/>
                </a:solidFill>
                <a:latin typeface="+mj-lt"/>
              </a:rPr>
              <a:t>(obviously)</a:t>
            </a:r>
          </a:p>
        </p:txBody>
      </p:sp>
      <p:sp>
        <p:nvSpPr>
          <p:cNvPr id="2" name="Title 1"/>
          <p:cNvSpPr>
            <a:spLocks noGrp="1"/>
          </p:cNvSpPr>
          <p:nvPr>
            <p:ph type="title"/>
          </p:nvPr>
        </p:nvSpPr>
        <p:spPr/>
        <p:txBody>
          <a:bodyPr/>
          <a:lstStyle/>
          <a:p>
            <a:r>
              <a:rPr lang="en-US" sz="3200" dirty="0"/>
              <a:t>Use Familiar Technologies</a:t>
            </a:r>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187622735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normAutofit fontScale="90000"/>
          </a:bodyPr>
          <a:lstStyle/>
          <a:p>
            <a:r>
              <a:rPr lang="en-US" sz="4800" dirty="0"/>
              <a:t>Use Familiar Technologies - Languages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32242140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Use Familiar Technologies - Frameworks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10224204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Tools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81404697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8300625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a:solidFill>
                  <a:schemeClr val="tx1"/>
                </a:solidFill>
                <a:latin typeface="+mj-lt"/>
              </a:rPr>
              <a:t>Web designers for tables, views, stored procs</a:t>
            </a:r>
          </a:p>
          <a:p>
            <a:pPr marL="3175" lvl="1" indent="0" algn="ctr" defTabSz="914325">
              <a:spcBef>
                <a:spcPts val="900"/>
              </a:spcBef>
              <a:buNone/>
            </a:pPr>
            <a:r>
              <a:rPr lang="en-US" sz="2400" spc="-51" dirty="0">
                <a:solidFill>
                  <a:schemeClr val="tx1"/>
                </a:solidFill>
                <a:latin typeface="+mj-lt"/>
              </a:rPr>
              <a:t>Interactive query editing and 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normAutofit fontScale="90000"/>
          </a:bodyPr>
          <a:lstStyle/>
          <a:p>
            <a:r>
              <a:rPr lang="en-US" sz="3600" dirty="0"/>
              <a:t>Azure SQL Database Management Portal</a:t>
            </a:r>
          </a:p>
        </p:txBody>
      </p:sp>
    </p:spTree>
    <p:extLst>
      <p:ext uri="{BB962C8B-B14F-4D97-AF65-F5344CB8AC3E}">
        <p14:creationId xmlns:p14="http://schemas.microsoft.com/office/powerpoint/2010/main" val="3251783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133269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54204788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a:solidFill>
                  <a:srgbClr val="505050"/>
                </a:solidFill>
                <a:latin typeface="wf_segoe-ui_normal"/>
              </a:rPr>
              <a:t>Predictable model for deploying large numbers of databases</a:t>
            </a:r>
            <a:endParaRPr lang="en-US" dirty="0">
              <a:solidFill>
                <a:srgbClr val="343434"/>
              </a:solidFill>
            </a:endParaRPr>
          </a:p>
        </p:txBody>
      </p:sp>
    </p:spTree>
    <p:extLst>
      <p:ext uri="{BB962C8B-B14F-4D97-AF65-F5344CB8AC3E}">
        <p14:creationId xmlns:p14="http://schemas.microsoft.com/office/powerpoint/2010/main" val="40717454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Storage Table</a:t>
            </a:r>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20845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2687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a:solidFill>
                  <a:srgbClr val="505050"/>
                </a:solidFill>
                <a:latin typeface="wf_segoe-ui_normal"/>
              </a:rPr>
              <a:t>Execute administrative tasks across each database</a:t>
            </a:r>
            <a:endParaRPr lang="en-US" dirty="0">
              <a:solidFill>
                <a:srgbClr val="343434"/>
              </a:solidFill>
            </a:endParaRPr>
          </a:p>
        </p:txBody>
      </p:sp>
    </p:spTree>
    <p:extLst>
      <p:ext uri="{BB962C8B-B14F-4D97-AF65-F5344CB8AC3E}">
        <p14:creationId xmlns:p14="http://schemas.microsoft.com/office/powerpoint/2010/main" val="45560149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23086700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59176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a:latin typeface="Segoe UI Light" panose="020B0502040204020203" pitchFamily="34" charset="0"/>
                <a:cs typeface="Segoe UI Light" panose="020B0502040204020203" pitchFamily="34" charset="0"/>
              </a:rPr>
              <a:t>Classic 3-tier enterprise architecture:</a:t>
            </a:r>
          </a:p>
          <a:p>
            <a:pPr algn="l"/>
            <a:r>
              <a:rPr lang="en-US" sz="4000" dirty="0">
                <a:latin typeface="Segoe UI Light" panose="020B0502040204020203" pitchFamily="34" charset="0"/>
                <a:cs typeface="Segoe UI Light" panose="020B0502040204020203" pitchFamily="34" charset="0"/>
              </a:rPr>
              <a:t>Scale out the front ends to multiple instances is easy</a:t>
            </a:r>
          </a:p>
          <a:p>
            <a:pPr algn="l"/>
            <a:r>
              <a:rPr lang="en-US" sz="4000" dirty="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304129"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338271037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via custom </a:t>
            </a:r>
            <a:r>
              <a:rPr lang="en-US" sz="4000" dirty="0" err="1"/>
              <a:t>sharding</a:t>
            </a:r>
            <a:endParaRPr lang="en-US" sz="4000" dirty="0"/>
          </a:p>
          <a:p>
            <a:pPr marL="252000" algn="l">
              <a:spcBef>
                <a:spcPts val="1200"/>
              </a:spcBef>
            </a:pPr>
            <a:r>
              <a:rPr lang="en-US" sz="4000" dirty="0"/>
              <a:t>Scale out via .NET Client libraries consumed 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37106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Scalability options in Azure SQL DB</a:t>
            </a:r>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or scale-down</a:t>
            </a:r>
          </a:p>
          <a:p>
            <a:pPr marL="0" indent="0" algn="ctr">
              <a:buNone/>
            </a:pPr>
            <a:r>
              <a:rPr lang="en-US" sz="4800" dirty="0">
                <a:solidFill>
                  <a:schemeClr val="tx2"/>
                </a:solidFill>
              </a:rPr>
              <a:t>Horizontal: Scale-out or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56820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310273"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architecture</a:t>
            </a:r>
          </a:p>
        </p:txBody>
      </p:sp>
    </p:spTree>
    <p:extLst>
      <p:ext uri="{BB962C8B-B14F-4D97-AF65-F5344CB8AC3E}">
        <p14:creationId xmlns:p14="http://schemas.microsoft.com/office/powerpoint/2010/main" val="346520399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94224477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20239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2986165725"/>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6129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6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functionality (e.g. Reporting Services)</a:t>
            </a:r>
          </a:p>
          <a:p>
            <a:pPr marL="252000" defTabSz="914099" fontAlgn="base">
              <a:spcBef>
                <a:spcPct val="0"/>
              </a:spcBef>
              <a:spcAft>
                <a:spcPts val="1800"/>
              </a:spcAft>
            </a:pPr>
            <a:r>
              <a:rPr lang="en-US" sz="3200" dirty="0">
                <a:solidFill>
                  <a:schemeClr val="tx1"/>
                </a:solidFill>
              </a:rPr>
              <a:t>Windows authentication available (requires VM to be joined to on-premises domain)</a:t>
            </a:r>
          </a:p>
          <a:p>
            <a:pPr marL="252000" defTabSz="914099" fontAlgn="base">
              <a:spcBef>
                <a:spcPct val="0"/>
              </a:spcBef>
              <a:spcAft>
                <a:spcPts val="1800"/>
              </a:spcAft>
            </a:pPr>
            <a:r>
              <a:rPr lang="en-US" sz="3200" dirty="0">
                <a:solidFill>
                  <a:schemeClr val="tx1"/>
                </a:solidFill>
              </a:rPr>
              <a:t>Larger database sizes possible (16TB)</a:t>
            </a:r>
          </a:p>
        </p:txBody>
      </p:sp>
    </p:spTree>
    <p:extLst>
      <p:ext uri="{BB962C8B-B14F-4D97-AF65-F5344CB8AC3E}">
        <p14:creationId xmlns:p14="http://schemas.microsoft.com/office/powerpoint/2010/main" val="3391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err="1"/>
              <a:t>Redis</a:t>
            </a:r>
            <a:r>
              <a:rPr lang="en-US" sz="6600" dirty="0"/>
              <a:t> Cache</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300" y="158915"/>
            <a:ext cx="2057400" cy="1752600"/>
          </a:xfrm>
          <a:prstGeom prst="rect">
            <a:avLst/>
          </a:prstGeom>
        </p:spPr>
      </p:pic>
    </p:spTree>
    <p:extLst>
      <p:ext uri="{BB962C8B-B14F-4D97-AF65-F5344CB8AC3E}">
        <p14:creationId xmlns:p14="http://schemas.microsoft.com/office/powerpoint/2010/main" val="956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Document DB</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3585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Microsoft Azure DocumentDB</a:t>
            </a:r>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9709938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consistency</a:t>
            </a:r>
          </a:p>
          <a:p>
            <a:r>
              <a:rPr lang="en-US" dirty="0">
                <a:gradFill>
                  <a:gsLst>
                    <a:gs pos="0">
                      <a:srgbClr val="FFFFFF"/>
                    </a:gs>
                    <a:gs pos="100000">
                      <a:srgbClr val="FFFFFF"/>
                    </a:gs>
                  </a:gsLst>
                  <a:lin ang="5400000" scaled="1"/>
                </a:gradFill>
              </a:rPr>
              <a:t>Elastic scale</a:t>
            </a:r>
          </a:p>
        </p:txBody>
      </p:sp>
      <p:sp>
        <p:nvSpPr>
          <p:cNvPr id="2" name="Title 1"/>
          <p:cNvSpPr>
            <a:spLocks noGrp="1"/>
          </p:cNvSpPr>
          <p:nvPr>
            <p:ph type="title" idx="4294967295"/>
          </p:nvPr>
        </p:nvSpPr>
        <p:spPr>
          <a:xfrm>
            <a:off x="0" y="228600"/>
            <a:ext cx="11152188" cy="609600"/>
          </a:xfrm>
          <a:prstGeom prst="rect">
            <a:avLst/>
          </a:prstGeom>
        </p:spPr>
        <p:txBody>
          <a:bodyPr>
            <a:normAutofit fontScale="90000"/>
          </a:bodyPr>
          <a:lstStyle/>
          <a:p>
            <a:r>
              <a:rPr lang="en-US" sz="4400" dirty="0">
                <a:solidFill>
                  <a:schemeClr val="tx2"/>
                </a:solidFill>
              </a:rPr>
              <a:t>DocumentDB Overview</a:t>
            </a: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Query schema-free data with no secondary indices</a:t>
            </a:r>
          </a:p>
          <a:p>
            <a:r>
              <a:rPr lang="en-US" dirty="0">
                <a:gradFill>
                  <a:gsLst>
                    <a:gs pos="0">
                      <a:srgbClr val="FFFFFF"/>
                    </a:gs>
                    <a:gs pos="100000">
                      <a:srgbClr val="FFFFFF"/>
                    </a:gs>
                  </a:gsLst>
                  <a:lin ang="5400000" scaled="1"/>
                </a:gradFill>
              </a:rPr>
              <a:t>Native JavaScript transactional processing</a:t>
            </a:r>
          </a:p>
          <a:p>
            <a:r>
              <a:rPr lang="en-US" dirty="0">
                <a:gradFill>
                  <a:gsLst>
                    <a:gs pos="0">
                      <a:srgbClr val="FFFFFF"/>
                    </a:gs>
                    <a:gs pos="100000">
                      <a:srgbClr val="FFFFFF"/>
                    </a:gs>
                  </a:gsLst>
                  <a:lin ang="5400000" scaled="1"/>
                </a:gradFill>
              </a:rPr>
              <a:t>Familiar SQL-based query language</a:t>
            </a: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tools – REST, JSON, JavaScript</a:t>
            </a:r>
          </a:p>
          <a:p>
            <a:pPr>
              <a:lnSpc>
                <a:spcPct val="125000"/>
              </a:lnSpc>
            </a:pPr>
            <a:r>
              <a:rPr lang="en-US" sz="1200" dirty="0">
                <a:gradFill>
                  <a:gsLst>
                    <a:gs pos="0">
                      <a:srgbClr val="FFFFFF"/>
                    </a:gs>
                    <a:gs pos="100000">
                      <a:srgbClr val="FFFFFF"/>
                    </a:gs>
                  </a:gsLst>
                  <a:lin ang="5400000" scaled="1"/>
                </a:gradFill>
              </a:rPr>
              <a:t>Easy to start and fully-managed</a:t>
            </a: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a:solidFill>
                  <a:srgbClr val="000000">
                    <a:lumMod val="65000"/>
                    <a:lumOff val="35000"/>
                  </a:srgbClr>
                </a:solidFill>
                <a:cs typeface="Segoe UI" panose="020B0502040204020203" pitchFamily="34" charset="0"/>
              </a:rPr>
              <a:t>Release Timing</a:t>
            </a: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August 21, 2014</a:t>
            </a: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H2 FY15</a:t>
            </a:r>
          </a:p>
        </p:txBody>
      </p:sp>
    </p:spTree>
    <p:extLst>
      <p:ext uri="{BB962C8B-B14F-4D97-AF65-F5344CB8AC3E}">
        <p14:creationId xmlns:p14="http://schemas.microsoft.com/office/powerpoint/2010/main" val="35102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Proven @ Scale</a:t>
            </a:r>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data from Office OneNote API service</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Cases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2173841656"/>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a:solidFill>
                  <a:srgbClr val="505050"/>
                </a:solidFill>
                <a:latin typeface="Segoe UI Light"/>
              </a:rPr>
              <a:t>All 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a:solidFill>
                  <a:prstClr val="black"/>
                </a:solidFill>
                <a:latin typeface="Segoe UI Light"/>
              </a:rPr>
              <a:t>/docs/{id}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a:solidFill>
                  <a:prstClr val="black"/>
                </a:solidFill>
                <a:latin typeface="Segoe UI Light"/>
              </a:rPr>
              <a:t>/attachments/{id}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a:solidFill>
                  <a:prstClr val="black"/>
                </a:solidFill>
                <a:latin typeface="Segoe UI Light"/>
              </a:rPr>
              <a:t>/triggers/{id}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a:solidFill>
                  <a:prstClr val="black"/>
                </a:solidFill>
                <a:latin typeface="Segoe UI Light"/>
              </a:rPr>
              <a:t>/functions/{id}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a:solidFill>
                  <a:prstClr val="black"/>
                </a:solidFill>
                <a:latin typeface="Segoe UI Light"/>
              </a:rPr>
              <a:t>/users/{id}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332406821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model over HTTP (and TCP)</a:t>
            </a:r>
          </a:p>
          <a:p>
            <a:pPr marL="685668" lvl="1" indent="-228556" defTabSz="914225">
              <a:defRPr/>
            </a:pPr>
            <a:r>
              <a:rPr lang="en-US" sz="1961" dirty="0">
                <a:solidFill>
                  <a:srgbClr val="000000"/>
                </a:solidFill>
                <a:latin typeface="Segoe UI Light"/>
              </a:rPr>
              <a:t>Database access methods exposed using standard HTTP verbs &amp; semantics</a:t>
            </a:r>
          </a:p>
          <a:p>
            <a:pPr marL="685668" lvl="1" indent="-228556" defTabSz="914225">
              <a:defRPr/>
            </a:pPr>
            <a:r>
              <a:rPr lang="en-US" sz="1961" dirty="0">
                <a:solidFill>
                  <a:srgbClr val="000000"/>
                </a:solidFill>
                <a:latin typeface="Segoe UI Light"/>
              </a:rPr>
              <a:t>Stateless interaction with built-in rate limiting and retry</a:t>
            </a:r>
          </a:p>
          <a:p>
            <a:pPr marL="685668" lvl="1" indent="-228556" defTabSz="914225">
              <a:defRPr/>
            </a:pPr>
            <a:r>
              <a:rPr lang="en-US" sz="1961" dirty="0">
                <a:solidFill>
                  <a:srgbClr val="000000"/>
                </a:solidFill>
                <a:latin typeface="Segoe UI Light"/>
              </a:rPr>
              <a:t>Interact using your favorite HTTP client</a:t>
            </a:r>
          </a:p>
          <a:p>
            <a:pPr marL="228556" indent="-228556" defTabSz="914225">
              <a:defRPr/>
            </a:pPr>
            <a:r>
              <a:rPr lang="en-US" sz="1961" dirty="0">
                <a:solidFill>
                  <a:srgbClr val="000000"/>
                </a:solidFill>
                <a:latin typeface="Segoe UI Light"/>
              </a:rPr>
              <a:t>Designed 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a:solidFill>
                  <a:prstClr val="black"/>
                </a:solidFill>
                <a:latin typeface="Segoe UI Light"/>
              </a:rPr>
              <a:t>Resource</a:t>
            </a: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a:solidFill>
                  <a:prstClr val="black"/>
                </a:solidFill>
                <a:latin typeface="Segoe UI Light"/>
              </a:rPr>
              <a:t>Resource set</a:t>
            </a: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a:solidFill>
                  <a:prstClr val="black"/>
                </a:solidFill>
                <a:latin typeface="Segoe UI Light"/>
              </a:rPr>
              <a:t>Resource</a:t>
            </a: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a:solidFill>
                  <a:prstClr val="black"/>
                </a:solidFill>
                <a:latin typeface="Segoe UI Light"/>
              </a:rPr>
              <a:t>Resource</a:t>
            </a: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a:solidFill>
                  <a:prstClr val="black"/>
                </a:solidFill>
                <a:latin typeface="Segoe UI Light"/>
              </a:rPr>
              <a:t>Resource</a:t>
            </a: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a:solidFill>
                  <a:prstClr val="black"/>
                </a:solidFill>
                <a:latin typeface="Segoe UI Light"/>
              </a:rPr>
              <a:t>Resource set</a:t>
            </a: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a:solidFill>
                  <a:srgbClr val="000000"/>
                </a:solidFill>
                <a:latin typeface="Segoe UI Light"/>
              </a:rPr>
              <a:t>Insert</a:t>
            </a: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a:solidFill>
                  <a:srgbClr val="000000"/>
                </a:solidFill>
                <a:latin typeface="Segoe UI Light"/>
              </a:rPr>
              <a:t>Replace</a:t>
            </a: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a:solidFill>
                  <a:srgbClr val="000000"/>
                </a:solidFill>
                <a:latin typeface="Segoe UI Light"/>
              </a:rPr>
              <a:t>Delete</a:t>
            </a: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a:solidFill>
                  <a:srgbClr val="000000"/>
                </a:solidFill>
                <a:latin typeface="Segoe UI Light"/>
              </a:rPr>
              <a:t>Enumerate</a:t>
            </a: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“id": "My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“_rid":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“_self":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“_users":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a:solidFill>
                  <a:prstClr val="black"/>
                </a:solidFill>
                <a:latin typeface="Segoe UI Light"/>
              </a:rPr>
              <a:t>Documents</a:t>
            </a: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a:solidFill>
                  <a:srgbClr val="000000"/>
                </a:solidFill>
                <a:latin typeface="Segoe UI Light"/>
              </a:rPr>
              <a:t>Query</a:t>
            </a: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a:solidFill>
                  <a:prstClr val="black"/>
                </a:solidFill>
                <a:latin typeface="Segoe UI Light"/>
              </a:rPr>
              <a:t>SQL</a:t>
            </a: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a:solidFill>
                  <a:prstClr val="black"/>
                </a:solidFill>
                <a:latin typeface="Segoe UI Light"/>
              </a:rPr>
              <a:t>sproc</a:t>
            </a:r>
            <a:r>
              <a:rPr lang="en-US" sz="1200" kern="0" dirty="0">
                <a:solidFill>
                  <a:prstClr val="black"/>
                </a:solidFill>
                <a:latin typeface="Segoe UI Light"/>
              </a:rPr>
              <a:t> results</a:t>
            </a: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a:solidFill>
                  <a:srgbClr val="000000"/>
                </a:solidFill>
                <a:latin typeface="Segoe UI Light"/>
              </a:rPr>
              <a:t>Execute</a:t>
            </a: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233775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6894468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a:solidFill>
                  <a:srgbClr val="969696">
                    <a:lumMod val="50000"/>
                  </a:srgbClr>
                </a:solidFill>
                <a:latin typeface="Segoe UI Light"/>
              </a:rPr>
              <a:t>Query over heterogeneous documents </a:t>
            </a:r>
            <a:r>
              <a:rPr lang="en-US" sz="1600" u="sng" dirty="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.NET developers 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UDFs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br>
              <a:rPr lang="en-US" sz="1000" dirty="0">
                <a:solidFill>
                  <a:srgbClr val="FFFFFF"/>
                </a:solidFill>
                <a:latin typeface="Consolas" panose="020B0609020204030204" pitchFamily="49" charset="0"/>
                <a:cs typeface="Consolas" panose="020B0609020204030204" pitchFamily="49" charset="0"/>
              </a:rPr>
            </a:br>
            <a:r>
              <a:rPr lang="en-US" sz="1000" dirty="0">
                <a:solidFill>
                  <a:srgbClr val="FFFFFF"/>
                </a:solidFill>
                <a:latin typeface="Consolas" panose="020B0609020204030204" pitchFamily="49" charset="0"/>
                <a:cs typeface="Consolas" panose="020B0609020204030204" pitchFamily="49" charset="0"/>
              </a:rPr>
              <a:t>select book; </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a:solidFill>
                  <a:prstClr val="white"/>
                </a:solidFill>
                <a:latin typeface="Consolas" pitchFamily="49" charset="0"/>
                <a:cs typeface="Consolas" pitchFamily="49" charset="0"/>
              </a:rPr>
              <a:t> </a:t>
            </a: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5920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969696">
                    <a:lumMod val="50000"/>
                  </a:srgbClr>
                </a:solidFill>
                <a:latin typeface="Segoe UI Light"/>
                <a:cs typeface="Segoe UI" panose="020B0502040204020203" pitchFamily="34" charset="0"/>
              </a:rPr>
              <a:t>Familiar Programming Model</a:t>
            </a:r>
          </a:p>
          <a:p>
            <a:pPr lvl="1"/>
            <a:r>
              <a:rPr lang="en-US" sz="1600" dirty="0">
                <a:solidFill>
                  <a:srgbClr val="969696">
                    <a:lumMod val="50000"/>
                  </a:srgbClr>
                </a:solidFill>
                <a:latin typeface="Segoe UI Light"/>
                <a:cs typeface="Segoe UI" panose="020B0502040204020203" pitchFamily="34" charset="0"/>
              </a:rPr>
              <a:t>Stored Procedures</a:t>
            </a:r>
          </a:p>
          <a:p>
            <a:pPr lvl="1"/>
            <a:r>
              <a:rPr lang="en-US" sz="1600" dirty="0">
                <a:solidFill>
                  <a:srgbClr val="969696">
                    <a:lumMod val="50000"/>
                  </a:srgbClr>
                </a:solidFill>
                <a:latin typeface="Segoe UI Light"/>
                <a:cs typeface="Segoe UI" panose="020B0502040204020203" pitchFamily="34" charset="0"/>
              </a:rPr>
              <a:t>Triggers</a:t>
            </a:r>
          </a:p>
          <a:p>
            <a:pPr lvl="1"/>
            <a:r>
              <a:rPr lang="en-US" sz="1600" dirty="0">
                <a:solidFill>
                  <a:srgbClr val="969696">
                    <a:lumMod val="50000"/>
                  </a:srgbClr>
                </a:solidFill>
                <a:latin typeface="Segoe UI Light"/>
                <a:cs typeface="Segoe UI" panose="020B0502040204020203" pitchFamily="34" charset="0"/>
              </a:rPr>
              <a:t>UDFs</a:t>
            </a:r>
          </a:p>
          <a:p>
            <a:r>
              <a:rPr lang="en-US" sz="1800" dirty="0">
                <a:solidFill>
                  <a:srgbClr val="969696">
                    <a:lumMod val="50000"/>
                  </a:srgbClr>
                </a:solidFill>
                <a:latin typeface="Segoe UI Light"/>
                <a:cs typeface="Segoe UI" panose="020B0502040204020203" pitchFamily="34" charset="0"/>
              </a:rPr>
              <a:t>Language Integrated transactions</a:t>
            </a:r>
          </a:p>
          <a:p>
            <a:pPr lvl="1"/>
            <a:r>
              <a:rPr lang="en-US" sz="1600" dirty="0">
                <a:solidFill>
                  <a:srgbClr val="969696">
                    <a:lumMod val="50000"/>
                  </a:srgbClr>
                </a:solidFill>
                <a:latin typeface="Segoe UI Light"/>
                <a:cs typeface="Segoe UI" panose="020B0502040204020203" pitchFamily="34" charset="0"/>
              </a:rPr>
              <a:t>JavaScript as a modern day T-SQL</a:t>
            </a:r>
          </a:p>
          <a:p>
            <a:pPr lvl="1"/>
            <a:r>
              <a:rPr lang="en-US" sz="1600" dirty="0">
                <a:solidFill>
                  <a:srgbClr val="969696">
                    <a:lumMod val="50000"/>
                  </a:srgbClr>
                </a:solidFill>
                <a:latin typeface="Segoe UI Light"/>
                <a:cs typeface="Segoe UI" panose="020B0502040204020203" pitchFamily="34" charset="0"/>
              </a:rPr>
              <a:t>The entire procedure is wrapped </a:t>
            </a:r>
            <a:br>
              <a:rPr lang="en-US" sz="1600" dirty="0">
                <a:solidFill>
                  <a:srgbClr val="969696">
                    <a:lumMod val="50000"/>
                  </a:srgbClr>
                </a:solidFill>
                <a:latin typeface="Segoe UI Light"/>
                <a:cs typeface="Segoe UI" panose="020B0502040204020203" pitchFamily="34" charset="0"/>
              </a:rPr>
            </a:br>
            <a:r>
              <a:rPr lang="en-US" sz="1600" dirty="0">
                <a:solidFill>
                  <a:srgbClr val="969696">
                    <a:lumMod val="50000"/>
                  </a:srgbClr>
                </a:solidFill>
                <a:latin typeface="Segoe UI Light"/>
                <a:cs typeface="Segoe UI" panose="020B0502040204020203" pitchFamily="34" charset="0"/>
              </a:rPr>
              <a:t>in an implicit ACID transaction</a:t>
            </a:r>
          </a:p>
          <a:p>
            <a:pPr lvl="1"/>
            <a:r>
              <a:rPr lang="en-US" sz="1600" dirty="0">
                <a:solidFill>
                  <a:srgbClr val="969696">
                    <a:lumMod val="50000"/>
                  </a:srgbClr>
                </a:solidFill>
                <a:latin typeface="Segoe UI Light"/>
                <a:cs typeface="Segoe UI" panose="020B0502040204020203" pitchFamily="34" charset="0"/>
              </a:rPr>
              <a:t>JavaScript </a:t>
            </a:r>
            <a:r>
              <a:rPr lang="en-US" sz="1600" i="1" dirty="0">
                <a:solidFill>
                  <a:srgbClr val="969696">
                    <a:lumMod val="50000"/>
                  </a:srgbClr>
                </a:solidFill>
                <a:latin typeface="Segoe UI Light"/>
                <a:cs typeface="Segoe UI" panose="020B0502040204020203" pitchFamily="34" charset="0"/>
              </a:rPr>
              <a:t>throw </a:t>
            </a:r>
            <a:r>
              <a:rPr lang="en-US" sz="1600" dirty="0">
                <a:solidFill>
                  <a:srgbClr val="969696">
                    <a:lumMod val="50000"/>
                  </a:srgbClr>
                </a:solidFill>
                <a:latin typeface="Segoe UI Light"/>
                <a:cs typeface="Segoe UI" panose="020B0502040204020203" pitchFamily="34" charset="0"/>
              </a:rPr>
              <a:t>statement results </a:t>
            </a:r>
            <a:br>
              <a:rPr lang="en-US" sz="1600" dirty="0">
                <a:solidFill>
                  <a:srgbClr val="969696">
                    <a:lumMod val="50000"/>
                  </a:srgbClr>
                </a:solidFill>
                <a:latin typeface="Segoe UI Light"/>
                <a:cs typeface="Segoe UI" panose="020B0502040204020203" pitchFamily="34" charset="0"/>
              </a:rPr>
            </a:br>
            <a:r>
              <a:rPr lang="en-US" sz="1600" dirty="0">
                <a:solidFill>
                  <a:srgbClr val="969696">
                    <a:lumMod val="50000"/>
                  </a:srgbClr>
                </a:solidFill>
                <a:latin typeface="Segoe UI Light"/>
                <a:cs typeface="Segoe UI" panose="020B0502040204020203" pitchFamily="34" charset="0"/>
              </a:rPr>
              <a:t>into aborting the transaction</a:t>
            </a:r>
          </a:p>
          <a:p>
            <a:pPr lvl="1"/>
            <a:r>
              <a:rPr lang="en-US" sz="1600" dirty="0">
                <a:solidFill>
                  <a:srgbClr val="969696">
                    <a:lumMod val="50000"/>
                  </a:srgbClr>
                </a:solidFill>
                <a:latin typeface="Segoe UI Light"/>
                <a:cs typeface="Segoe UI" panose="020B0502040204020203" pitchFamily="34" charset="0"/>
              </a:rPr>
              <a:t>Pre-compiled on registration</a:t>
            </a:r>
          </a:p>
          <a:p>
            <a:r>
              <a:rPr lang="en-US" sz="1800" dirty="0">
                <a:solidFill>
                  <a:srgbClr val="969696">
                    <a:lumMod val="50000"/>
                  </a:srgbClr>
                </a:solidFill>
                <a:latin typeface="Segoe UI Light"/>
                <a:cs typeface="Segoe UI" panose="020B0502040204020203" pitchFamily="34" charset="0"/>
              </a:rPr>
              <a:t>Resource Governed &amp; Sandboxed</a:t>
            </a:r>
          </a:p>
          <a:p>
            <a:pPr lvl="1"/>
            <a:r>
              <a:rPr lang="en-US" sz="1600" dirty="0">
                <a:solidFill>
                  <a:srgbClr val="969696">
                    <a:lumMod val="50000"/>
                  </a:srgbClr>
                </a:solidFill>
                <a:latin typeface="Segoe UI Light"/>
                <a:cs typeface="Segoe UI" panose="020B0502040204020203" pitchFamily="34" charset="0"/>
              </a:rPr>
              <a:t>No imports are allowed</a:t>
            </a:r>
          </a:p>
          <a:p>
            <a:pPr lvl="1"/>
            <a:r>
              <a:rPr lang="en-US" sz="1600" dirty="0" err="1">
                <a:solidFill>
                  <a:srgbClr val="969696">
                    <a:lumMod val="50000"/>
                  </a:srgbClr>
                </a:solidFill>
                <a:latin typeface="Segoe UI Light"/>
                <a:cs typeface="Segoe UI" panose="020B0502040204020203" pitchFamily="34" charset="0"/>
              </a:rPr>
              <a:t>Eval</a:t>
            </a:r>
            <a:r>
              <a:rPr lang="en-US" sz="1600" dirty="0">
                <a:solidFill>
                  <a:srgbClr val="969696">
                    <a:lumMod val="50000"/>
                  </a:srgbClr>
                </a:solidFill>
                <a:latin typeface="Segoe UI Light"/>
                <a:cs typeface="Segoe UI" panose="020B0502040204020203" pitchFamily="34" charset="0"/>
              </a:rPr>
              <a:t>() is disallowed</a:t>
            </a:r>
          </a:p>
          <a:p>
            <a:pPr lvl="1"/>
            <a:r>
              <a:rPr lang="en-US" sz="1600" dirty="0">
                <a:solidFill>
                  <a:srgbClr val="969696">
                    <a:lumMod val="50000"/>
                  </a:srgbClr>
                </a:solidFill>
                <a:latin typeface="Segoe UI Light"/>
                <a:cs typeface="Segoe UI" panose="020B0502040204020203" pitchFamily="34" charset="0"/>
              </a:rPr>
              <a:t>Execution is time boxed</a:t>
            </a:r>
          </a:p>
          <a:p>
            <a:pPr lvl="1"/>
            <a:r>
              <a:rPr lang="en-US" sz="1600" dirty="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filterDocuments</a:t>
            </a:r>
            <a:r>
              <a:rPr lang="en-US" sz="1100" dirty="0">
                <a:solidFill>
                  <a:srgbClr val="FFFFFF"/>
                </a:solidFill>
                <a:latin typeface="Consolas" panose="020B0609020204030204" pitchFamily="49" charset="0"/>
                <a:cs typeface="Consolas" panose="020B0609020204030204" pitchFamily="49" charset="0"/>
              </a:rPr>
              <a:t>(function (document)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p>
          <a:p>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 </a:t>
            </a:r>
            <a:r>
              <a:rPr lang="en-US" sz="1200" dirty="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a:t>
            </a:r>
            <a:endParaRPr lang="en-US" sz="1100" dirty="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a:solidFill>
                  <a:srgbClr val="969696">
                    <a:lumMod val="50000"/>
                  </a:srgbClr>
                </a:solidFill>
                <a:latin typeface="Consolas" panose="020B0609020204030204" pitchFamily="49" charset="0"/>
                <a:cs typeface="Consolas" panose="020B0609020204030204" pitchFamily="49" charset="0"/>
              </a:rPr>
              <a:t> ("procs/1234", "</a:t>
            </a:r>
            <a:r>
              <a:rPr lang="en-US" sz="1100" dirty="0" err="1">
                <a:solidFill>
                  <a:srgbClr val="969696">
                    <a:lumMod val="50000"/>
                  </a:srgbClr>
                </a:solidFill>
                <a:latin typeface="Consolas" panose="020B0609020204030204" pitchFamily="49" charset="0"/>
                <a:cs typeface="Consolas" panose="020B0609020204030204" pitchFamily="49" charset="0"/>
              </a:rPr>
              <a:t>MasterChief</a:t>
            </a:r>
            <a:r>
              <a:rPr lang="en-US" sz="1100" dirty="0">
                <a:solidFill>
                  <a:srgbClr val="969696">
                    <a:lumMod val="50000"/>
                  </a:srgbClr>
                </a:solidFill>
                <a:latin typeface="Consolas" panose="020B0609020204030204" pitchFamily="49" charset="0"/>
                <a:cs typeface="Consolas" panose="020B0609020204030204" pitchFamily="49" charset="0"/>
              </a:rPr>
              <a:t>", "</a:t>
            </a:r>
            <a:r>
              <a:rPr lang="en-US" sz="1100" dirty="0" err="1">
                <a:solidFill>
                  <a:srgbClr val="969696">
                    <a:lumMod val="50000"/>
                  </a:srgbClr>
                </a:solidFill>
                <a:latin typeface="Consolas" panose="020B0609020204030204" pitchFamily="49" charset="0"/>
                <a:cs typeface="Consolas" panose="020B0609020204030204" pitchFamily="49" charset="0"/>
              </a:rPr>
              <a:t>SolidSnake</a:t>
            </a:r>
            <a:r>
              <a:rPr lang="en-US" sz="1100" dirty="0">
                <a:solidFill>
                  <a:srgbClr val="969696">
                    <a:lumMod val="50000"/>
                  </a:srgbClr>
                </a:solidFill>
                <a:latin typeface="Consolas" panose="020B0609020204030204" pitchFamily="49" charset="0"/>
                <a:cs typeface="Consolas" panose="020B0609020204030204" pitchFamily="49" charset="0"/>
              </a:rPr>
              <a:t>")</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console.log(“success!");</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 function (err) {</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a:t>
            </a:r>
            <a:endParaRPr lang="en-US" sz="1100" dirty="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280044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5900"/>
            <a:ext cx="11152188" cy="508000"/>
          </a:xfrm>
          <a:prstGeom prst="rect">
            <a:avLst/>
          </a:prstGeom>
        </p:spPr>
        <p:txBody>
          <a:bodyPr>
            <a:normAutofit fontScale="90000"/>
          </a:bodyPr>
          <a:lstStyle/>
          <a:p>
            <a:r>
              <a:rPr lang="en-US" sz="5400" dirty="0"/>
              <a:t>Programmability</a:t>
            </a:r>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 Node.js, JavaScript and Python SDKs </a:t>
            </a:r>
            <a:br>
              <a:rPr lang="en-US" sz="2000" dirty="0">
                <a:solidFill>
                  <a:srgbClr val="7F7F7F">
                    <a:lumMod val="75000"/>
                  </a:srgbClr>
                </a:solidFill>
                <a:latin typeface="Segoe UI Light"/>
              </a:rPr>
            </a:br>
            <a:r>
              <a:rPr lang="en-US" sz="2000" dirty="0">
                <a:solidFill>
                  <a:srgbClr val="7F7F7F">
                    <a:lumMod val="75000"/>
                  </a:srgbClr>
                </a:solidFill>
                <a:latin typeface="Segoe UI Light"/>
              </a:rPr>
              <a:t>for Public Preview</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SDKs open sourced through </a:t>
            </a:r>
            <a:r>
              <a:rPr lang="en-US" sz="2000" dirty="0" err="1">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POCOs, inherited document types and dynamics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Database</a:t>
            </a:r>
            <a:r>
              <a:rPr lang="en-US" sz="1200" dirty="0">
                <a:solidFill>
                  <a:srgbClr val="000000"/>
                </a:solidFill>
                <a:highlight>
                  <a:srgbClr val="FFFFFF"/>
                </a:highlight>
                <a:latin typeface="Consolas" panose="020B0609020204030204" pitchFamily="49" charset="0"/>
              </a:rPr>
              <a:t> 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a:solidFill>
                  <a:srgbClr val="000000"/>
                </a:solidFill>
                <a:highlight>
                  <a:srgbClr val="FFFFFF"/>
                </a:highlight>
                <a:latin typeface="Consolas" panose="020B0609020204030204" pitchFamily="49" charset="0"/>
              </a:rPr>
              <a:t>{Id =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a:solidFill>
                  <a:srgbClr val="2B91AF"/>
                </a:solidFill>
                <a:highlight>
                  <a:srgbClr val="FFFFFF"/>
                </a:highlight>
                <a:latin typeface="Consolas" panose="020B0609020204030204" pitchFamily="49" charset="0"/>
              </a:rPr>
              <a:t>DocumentCollection</a:t>
            </a:r>
            <a:r>
              <a:rPr lang="en-US" sz="1200" dirty="0">
                <a:solidFill>
                  <a:srgbClr val="2B91AF"/>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collection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a:solidFill>
                  <a:srgbClr val="000000"/>
                </a:solidFill>
                <a:highlight>
                  <a:srgbClr val="FFFFFF"/>
                </a:highlight>
                <a:latin typeface="Consolas" panose="020B0609020204030204" pitchFamily="49" charset="0"/>
              </a:rPr>
              <a:t>{Id =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Id =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"Don” </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document"</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4812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a:solidFill>
                  <a:srgbClr val="FFFFFF"/>
                </a:solidFill>
                <a:latin typeface="Segoe UI Light"/>
                <a:cs typeface="Segoe UI" panose="020B0502040204020203" pitchFamily="34" charset="0"/>
              </a:rPr>
              <a:t>Capacity Units are combinable</a:t>
            </a:r>
          </a:p>
          <a:p>
            <a:pPr marL="252000">
              <a:spcAft>
                <a:spcPts val="600"/>
              </a:spcAft>
            </a:pPr>
            <a:r>
              <a:rPr lang="en-US" sz="3600" dirty="0">
                <a:solidFill>
                  <a:srgbClr val="FFFFFF"/>
                </a:solidFill>
                <a:latin typeface="Segoe UI Light"/>
                <a:cs typeface="Segoe UI" panose="020B0502040204020203" pitchFamily="34" charset="0"/>
              </a:rPr>
              <a:t>Storage, request units/second, and price scale linearly</a:t>
            </a:r>
            <a:endParaRPr lang="en-US" sz="3600" baseline="30000" dirty="0">
              <a:solidFill>
                <a:srgbClr val="FFFFFF"/>
              </a:solidFill>
              <a:latin typeface="Segoe UI Ligh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rgbClr val="FFFFFF"/>
                  </a:solidFill>
                  <a:latin typeface="Segoe UI Light"/>
                </a:rPr>
                <a:t>throughput</a:t>
              </a:r>
              <a:endParaRPr lang="en-US" sz="2800" dirty="0">
                <a:solidFill>
                  <a:srgbClr val="FFFFFF"/>
                </a:solidFill>
                <a:latin typeface="Segoe UI Light"/>
              </a:endParaRPr>
            </a:p>
            <a:p>
              <a:pPr algn="ctr">
                <a:lnSpc>
                  <a:spcPct val="90000"/>
                </a:lnSpc>
              </a:pPr>
              <a:r>
                <a:rPr lang="en-US" sz="1600" dirty="0">
                  <a:solidFill>
                    <a:srgbClr val="FFFFFF"/>
                  </a:solidFill>
                  <a:latin typeface="Segoe UI Light"/>
                </a:rPr>
                <a:t>Request units per second</a:t>
              </a: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rgbClr val="FFFFFF"/>
                  </a:solidFill>
                  <a:latin typeface="Segoe UI Light"/>
                </a:rPr>
                <a:t>db</a:t>
              </a:r>
              <a:r>
                <a:rPr lang="en-US" sz="2400" dirty="0">
                  <a:solidFill>
                    <a:srgbClr val="FFFFFF"/>
                  </a:solidFill>
                  <a:latin typeface="Segoe UI Light"/>
                </a:rPr>
                <a:t> storage</a:t>
              </a:r>
              <a:endParaRPr lang="en-US" sz="2800" dirty="0">
                <a:solidFill>
                  <a:srgbClr val="FFFFFF"/>
                </a:solidFill>
                <a:latin typeface="Segoe UI Light"/>
              </a:endParaRPr>
            </a:p>
            <a:p>
              <a:pPr algn="ctr">
                <a:lnSpc>
                  <a:spcPct val="90000"/>
                </a:lnSpc>
              </a:pPr>
              <a:r>
                <a:rPr lang="en-US" sz="1600" dirty="0">
                  <a:solidFill>
                    <a:srgbClr val="FFFFF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rgbClr val="FFFFFF"/>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a:solidFill>
                  <a:srgbClr val="FFFFFF"/>
                </a:solidFill>
              </a:rPr>
              <a:t>Pricing principles</a:t>
            </a: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720601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a:solidFill>
                  <a:srgbClr val="FFFFFF"/>
                </a:solidFill>
                <a:latin typeface="Segoe UI Light"/>
                <a:cs typeface="Segoe UI" panose="020B0502040204020203" pitchFamily="34" charset="0"/>
              </a:rPr>
              <a:t>Attached BLOB storage not included in </a:t>
            </a:r>
            <a:r>
              <a:rPr lang="en-US" sz="2000" dirty="0" err="1">
                <a:solidFill>
                  <a:srgbClr val="FFFFFF"/>
                </a:solidFill>
                <a:latin typeface="Segoe UI Light"/>
                <a:cs typeface="Segoe UI" panose="020B0502040204020203" pitchFamily="34" charset="0"/>
              </a:rPr>
              <a:t>db</a:t>
            </a:r>
            <a:r>
              <a:rPr lang="en-US" sz="2000" dirty="0">
                <a:solidFill>
                  <a:srgbClr val="FFFFFF"/>
                </a:solidFill>
                <a:latin typeface="Segoe UI Light"/>
                <a:cs typeface="Segoe UI" panose="020B0502040204020203" pitchFamily="34" charset="0"/>
              </a:rPr>
              <a:t> storage.</a:t>
            </a:r>
          </a:p>
          <a:p>
            <a:pPr marL="252000" indent="-342900">
              <a:spcAft>
                <a:spcPts val="600"/>
              </a:spcAft>
              <a:buFont typeface="+mj-lt"/>
              <a:buAutoNum type="arabicPeriod"/>
            </a:pPr>
            <a:r>
              <a:rPr lang="en-US" sz="2000" dirty="0">
                <a:solidFill>
                  <a:srgbClr val="FFFFFF"/>
                </a:solidFill>
                <a:latin typeface="Segoe UI Ligh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a:solidFill>
                  <a:srgbClr val="FFFFFF"/>
                </a:solidFill>
                <a:latin typeface="Segoe UI Light"/>
              </a:rPr>
              <a:t>10GB database storage</a:t>
            </a:r>
            <a:r>
              <a:rPr lang="en-US" sz="4400" baseline="30000" dirty="0">
                <a:solidFill>
                  <a:srgbClr val="FFFFFF"/>
                </a:solidFill>
                <a:latin typeface="Segoe UI Light"/>
              </a:rPr>
              <a:t>1,2</a:t>
            </a:r>
          </a:p>
          <a:p>
            <a:pPr marL="252000" defTabSz="914050" fontAlgn="base">
              <a:spcBef>
                <a:spcPts val="1200"/>
              </a:spcBef>
              <a:spcAft>
                <a:spcPct val="0"/>
              </a:spcAft>
            </a:pPr>
            <a:r>
              <a:rPr lang="en-US" sz="4400" dirty="0">
                <a:solidFill>
                  <a:srgbClr val="FFFFFF"/>
                </a:solidFill>
                <a:latin typeface="Segoe UI Light"/>
              </a:rPr>
              <a:t>2000Request units per second</a:t>
            </a:r>
          </a:p>
          <a:p>
            <a:pPr marL="252000" defTabSz="914050" fontAlgn="base">
              <a:spcBef>
                <a:spcPts val="1200"/>
              </a:spcBef>
              <a:spcAft>
                <a:spcPct val="0"/>
              </a:spcAft>
            </a:pPr>
            <a:r>
              <a:rPr lang="en-US" sz="4400" dirty="0">
                <a:solidFill>
                  <a:srgbClr val="FFFFFF"/>
                </a:solidFill>
                <a:latin typeface="Segoe UI Light"/>
              </a:rPr>
              <a:t>$22.50/month</a:t>
            </a:r>
          </a:p>
          <a:p>
            <a:pPr marL="252000" defTabSz="914050" fontAlgn="base">
              <a:spcBef>
                <a:spcPts val="1200"/>
              </a:spcBef>
              <a:spcAft>
                <a:spcPct val="0"/>
              </a:spcAft>
            </a:pPr>
            <a:r>
              <a:rPr lang="en-US" sz="4400" dirty="0">
                <a:solidFill>
                  <a:srgbClr val="FFFFFF"/>
                </a:solidFill>
                <a:latin typeface="Segoe UI Light"/>
              </a:rPr>
              <a:t>Discounted 50% for Preview</a:t>
            </a: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Standard Offer for Preview</a:t>
            </a: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63010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250"/>
            <a:ext cx="12192000" cy="4635500"/>
          </a:xfrm>
          <a:prstGeom prst="rect">
            <a:avLst/>
          </a:prstGeo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a:solidFill>
                  <a:srgbClr val="FFFFFF"/>
                </a:solidFill>
              </a:rPr>
              <a:t>Request Units</a:t>
            </a:r>
          </a:p>
        </p:txBody>
      </p:sp>
    </p:spTree>
    <p:extLst>
      <p:ext uri="{BB962C8B-B14F-4D97-AF65-F5344CB8AC3E}">
        <p14:creationId xmlns:p14="http://schemas.microsoft.com/office/powerpoint/2010/main" val="2756411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a:txBody>
                    <a:bodyPr/>
                    <a:lstStyle/>
                    <a:p>
                      <a:pPr marL="0" marR="0">
                        <a:lnSpc>
                          <a:spcPct val="107000"/>
                        </a:lnSpc>
                        <a:spcBef>
                          <a:spcPts val="0"/>
                        </a:spcBef>
                        <a:spcAft>
                          <a:spcPts val="800"/>
                        </a:spcAft>
                      </a:pPr>
                      <a:r>
                        <a:rPr lang="en-US" sz="2800" b="0" dirty="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Operations/sec/capacity</a:t>
                      </a:r>
                      <a:r>
                        <a:rPr lang="en-US" sz="2800" b="0" baseline="0" dirty="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a:solidFill>
                  <a:srgbClr val="FFFFFF"/>
                </a:solidFill>
              </a:rPr>
              <a:t>Request Units</a:t>
            </a:r>
          </a:p>
        </p:txBody>
      </p:sp>
    </p:spTree>
    <p:extLst>
      <p:ext uri="{BB962C8B-B14F-4D97-AF65-F5344CB8AC3E}">
        <p14:creationId xmlns:p14="http://schemas.microsoft.com/office/powerpoint/2010/main" val="70525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a:t>Fully 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15044820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425576459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10343362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Not an RDBMS Table! </a:t>
            </a:r>
          </a:p>
          <a:p>
            <a:pPr>
              <a:lnSpc>
                <a:spcPct val="150000"/>
              </a:lnSpc>
              <a:spcBef>
                <a:spcPts val="1200"/>
              </a:spcBef>
            </a:pPr>
            <a:r>
              <a:rPr lang="en-US" sz="3200" dirty="0">
                <a:solidFill>
                  <a:srgbClr val="44546A"/>
                </a:solidFill>
                <a:latin typeface="Segoe UI Light" charset="0"/>
              </a:rPr>
              <a:t>The mental picture is ‘Entities’ </a:t>
            </a:r>
          </a:p>
        </p:txBody>
      </p:sp>
      <p:sp>
        <p:nvSpPr>
          <p:cNvPr id="5" name="Freeform 7"/>
          <p:cNvSpPr>
            <a:spLocks noEditPoints="1"/>
          </p:cNvSpPr>
          <p:nvPr/>
        </p:nvSpPr>
        <p:spPr bwMode="auto">
          <a:xfrm>
            <a:off x="10492891" y="2374429"/>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818556"/>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94469269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migrated</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maintenance</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CAPEX</a:t>
            </a: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compatibility</a:t>
            </a: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support</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maintenance</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OPEX</a:t>
            </a: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technology</a:t>
            </a: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424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normAutofit fontScale="90000"/>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348823206"/>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Strong</a:t>
            </a:r>
            <a:r>
              <a:rPr lang="en-US" sz="4000" dirty="0">
                <a:solidFill>
                  <a:schemeClr val="tx1"/>
                </a:solidFill>
              </a:rPr>
              <a:t>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3344181282"/>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Bounded Stateless</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510574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Session</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4228785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Eventual</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53401676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Consistency</a:t>
            </a: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Writes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a:solidFill>
                            <a:schemeClr val="tx1"/>
                          </a:solidFill>
                          <a:latin typeface="+mj-lt"/>
                          <a:cs typeface="Consolas" panose="020B0609020204030204" pitchFamily="49" charset="0"/>
                        </a:rPr>
                        <a:t>Reads</a:t>
                      </a: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Strong</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sync quorum writes</a:t>
                      </a: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a:t>
                      </a:r>
                      <a:r>
                        <a:rPr lang="en-US" sz="4000" baseline="0" dirty="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Bounded</a:t>
                      </a: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baseline="0" dirty="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quorum reads</a:t>
                      </a: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session bound replica</a:t>
                      </a: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Eventual</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a:solidFill>
                            <a:schemeClr val="tx1"/>
                          </a:solidFill>
                          <a:latin typeface="+mj-lt"/>
                          <a:cs typeface="Consolas" panose="020B0609020204030204" pitchFamily="49" charset="0"/>
                        </a:rPr>
                        <a:t>async</a:t>
                      </a:r>
                      <a:r>
                        <a:rPr lang="en-US" sz="4000" dirty="0">
                          <a:solidFill>
                            <a:schemeClr val="tx1"/>
                          </a:solidFill>
                          <a:latin typeface="+mj-lt"/>
                          <a:cs typeface="Consolas" panose="020B0609020204030204" pitchFamily="49" charset="0"/>
                        </a:rPr>
                        <a:t> replication</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a:solidFill>
                            <a:schemeClr val="tx1"/>
                          </a:solidFill>
                          <a:latin typeface="+mj-lt"/>
                          <a:cs typeface="Consolas" panose="020B0609020204030204" pitchFamily="49" charset="0"/>
                        </a:rPr>
                        <a:t>any replica</a:t>
                      </a: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a:solidFill>
                            <a:schemeClr val="tx1"/>
                          </a:solidFill>
                          <a:latin typeface="+mj-lt"/>
                          <a:ea typeface="+mn-ea"/>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2143999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Hash</a:t>
            </a:r>
            <a:br>
              <a:rPr lang="en-US" sz="6600" dirty="0"/>
            </a:br>
            <a:r>
              <a:rPr lang="en-US" sz="6600" dirty="0"/>
              <a:t>Range</a:t>
            </a:r>
            <a:br>
              <a:rPr lang="en-US" sz="6600" dirty="0"/>
            </a:br>
            <a:r>
              <a:rPr lang="en-US" sz="6600" dirty="0"/>
              <a:t>Lookup</a:t>
            </a:r>
          </a:p>
        </p:txBody>
      </p:sp>
      <p:sp>
        <p:nvSpPr>
          <p:cNvPr id="6" name="Title 5"/>
          <p:cNvSpPr>
            <a:spLocks noGrp="1"/>
          </p:cNvSpPr>
          <p:nvPr>
            <p:ph type="title"/>
          </p:nvPr>
        </p:nvSpPr>
        <p:spPr/>
        <p:txBody>
          <a:bodyPr>
            <a:normAutofit fontScale="90000"/>
          </a:bodyPr>
          <a:lstStyle/>
          <a:p>
            <a:r>
              <a:rPr lang="en-US" sz="4000" dirty="0"/>
              <a:t>Partitioning Data</a:t>
            </a:r>
            <a:br>
              <a:rPr lang="en-US" sz="4000" dirty="0"/>
            </a:br>
            <a:endParaRPr lang="en-US" sz="4000" dirty="0"/>
          </a:p>
        </p:txBody>
      </p:sp>
    </p:spTree>
    <p:extLst>
      <p:ext uri="{BB962C8B-B14F-4D97-AF65-F5344CB8AC3E}">
        <p14:creationId xmlns:p14="http://schemas.microsoft.com/office/powerpoint/2010/main" val="114724706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Hash</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Partitions 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8891322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PartitionKey &amp; RowKey are mandatory properties </a:t>
            </a:r>
          </a:p>
          <a:p>
            <a:pPr marL="0" indent="0">
              <a:lnSpc>
                <a:spcPct val="150000"/>
              </a:lnSpc>
              <a:spcBef>
                <a:spcPts val="1200"/>
              </a:spcBef>
              <a:buNone/>
            </a:pPr>
            <a:r>
              <a:rPr lang="en-US" sz="3200" dirty="0">
                <a:solidFill>
                  <a:srgbClr val="44546A"/>
                </a:solidFill>
                <a:latin typeface="Segoe UI Light" charset="0"/>
              </a:rPr>
              <a:t>Composite key which uniquely identifies an entity </a:t>
            </a:r>
          </a:p>
          <a:p>
            <a:pPr marL="0" indent="0">
              <a:lnSpc>
                <a:spcPct val="150000"/>
              </a:lnSpc>
              <a:spcBef>
                <a:spcPts val="1200"/>
              </a:spcBef>
              <a:buNone/>
            </a:pPr>
            <a:r>
              <a:rPr lang="en-US" sz="3200" dirty="0">
                <a:solidFill>
                  <a:srgbClr val="44546A"/>
                </a:solidFill>
                <a:latin typeface="Segoe UI Light" charset="0"/>
              </a:rPr>
              <a:t>They are the only indexed properties </a:t>
            </a:r>
          </a:p>
          <a:p>
            <a:pPr marL="0" indent="0">
              <a:lnSpc>
                <a:spcPct val="150000"/>
              </a:lnSpc>
              <a:spcBef>
                <a:spcPts val="1200"/>
              </a:spcBef>
              <a:buNone/>
            </a:pPr>
            <a:r>
              <a:rPr lang="en-US" sz="3200" dirty="0">
                <a:solidFill>
                  <a:srgbClr val="44546A"/>
                </a:solidFill>
                <a:latin typeface="Segoe UI Light" charset="0"/>
              </a:rPr>
              <a:t>Defines the sort order </a:t>
            </a:r>
          </a:p>
        </p:txBody>
      </p:sp>
    </p:spTree>
    <p:extLst>
      <p:ext uri="{BB962C8B-B14F-4D97-AF65-F5344CB8AC3E}">
        <p14:creationId xmlns:p14="http://schemas.microsoft.com/office/powerpoint/2010/main" val="115620292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Range</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Partitions are assigned based on whether the partition key is within a certain range. </a:t>
            </a:r>
          </a:p>
        </p:txBody>
      </p:sp>
    </p:spTree>
    <p:extLst>
      <p:ext uri="{BB962C8B-B14F-4D97-AF65-F5344CB8AC3E}">
        <p14:creationId xmlns:p14="http://schemas.microsoft.com/office/powerpoint/2010/main" val="72010650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Partitioning</a:t>
            </a:r>
            <a:br>
              <a:rPr lang="en-US" sz="4000" dirty="0">
                <a:solidFill>
                  <a:schemeClr val="tx1"/>
                </a:solidFill>
              </a:rPr>
            </a:br>
            <a:r>
              <a:rPr lang="en-US" sz="4000" b="1" dirty="0">
                <a:solidFill>
                  <a:schemeClr val="tx1"/>
                </a:solidFill>
                <a:latin typeface="+mn-lt"/>
              </a:rPr>
              <a:t>Lookup</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Partitions are assigned based on a lookup map that assigns discrete partition values to specific partitions a.k.a. a partition or shard map.</a:t>
            </a:r>
          </a:p>
        </p:txBody>
      </p:sp>
    </p:spTree>
    <p:extLst>
      <p:ext uri="{BB962C8B-B14F-4D97-AF65-F5344CB8AC3E}">
        <p14:creationId xmlns:p14="http://schemas.microsoft.com/office/powerpoint/2010/main" val="2579836247"/>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&lt;Presenter name and role&gt;</a:t>
            </a:r>
          </a:p>
        </p:txBody>
      </p:sp>
      <p:sp>
        <p:nvSpPr>
          <p:cNvPr id="2" name="Title 1"/>
          <p:cNvSpPr>
            <a:spLocks noGrp="1"/>
          </p:cNvSpPr>
          <p:nvPr>
            <p:ph type="title"/>
          </p:nvPr>
        </p:nvSpPr>
        <p:spPr/>
        <p:txBody>
          <a:bodyPr/>
          <a:lstStyle/>
          <a:p>
            <a:r>
              <a:rPr lang="en-US"/>
              <a:t>Microsoft Azure DocumentDB</a:t>
            </a:r>
            <a:endParaRPr lang="en-US" dirty="0"/>
          </a:p>
        </p:txBody>
      </p:sp>
      <p:pic>
        <p:nvPicPr>
          <p:cNvPr id="7" name="Picture 6"/>
          <p:cNvPicPr>
            <a:picLocks noChangeAspect="1"/>
          </p:cNvPicPr>
          <p:nvPr/>
        </p:nvPicPr>
        <p:blipFill>
          <a:blip r:embed="rId3">
            <a:biLevel thresh="50000"/>
          </a:blip>
          <a:stretch>
            <a:fillRect/>
          </a:stretch>
        </p:blipFill>
        <p:spPr>
          <a:xfrm>
            <a:off x="8568814" y="3623934"/>
            <a:ext cx="1769806" cy="2284580"/>
          </a:xfrm>
          <a:prstGeom prst="rect">
            <a:avLst/>
          </a:prstGeom>
        </p:spPr>
      </p:pic>
    </p:spTree>
    <p:extLst>
      <p:ext uri="{BB962C8B-B14F-4D97-AF65-F5344CB8AC3E}">
        <p14:creationId xmlns:p14="http://schemas.microsoft.com/office/powerpoint/2010/main" val="2535638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Modern Apps</a:t>
            </a:r>
            <a:endParaRPr lang="en-US" dirty="0"/>
          </a:p>
        </p:txBody>
      </p:sp>
      <p:pic>
        <p:nvPicPr>
          <p:cNvPr id="3" name="Picture Placeholder 2"/>
          <p:cNvPicPr>
            <a:picLocks noGrp="1" noChangeAspect="1"/>
          </p:cNvPicPr>
          <p:nvPr>
            <p:ph type="pic" sz="quarter" idx="12"/>
          </p:nvPr>
        </p:nvPicPr>
        <p:blipFill>
          <a:blip r:embed="rId3"/>
          <a:srcRect t="4700" b="4700"/>
          <a:stretch>
            <a:fillRect/>
          </a:stretch>
        </p:blipFill>
        <p:spPr>
          <a:xfrm>
            <a:off x="269875" y="1843548"/>
            <a:ext cx="6568571" cy="4456768"/>
          </a:xfrm>
        </p:spPr>
      </p:pic>
      <p:sp>
        <p:nvSpPr>
          <p:cNvPr id="5" name="Text Placeholder 3"/>
          <p:cNvSpPr txBox="1">
            <a:spLocks/>
          </p:cNvSpPr>
          <p:nvPr/>
        </p:nvSpPr>
        <p:spPr>
          <a:xfrm>
            <a:off x="7029481" y="1412173"/>
            <a:ext cx="5040519" cy="4491515"/>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1800" dirty="0">
                <a:solidFill>
                  <a:srgbClr val="0071BC"/>
                </a:solidFill>
              </a:rPr>
              <a:t>Produce and consume data at a staggering rate while requiring instantaneous response times to match user expectations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Developed iteratively with many versions supported concurrently and continuously evolving data models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Increasingly complex, compensating for the lack of query and transactional processing in today’s NoSQL database systems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Experience unpredictable and explosive growth</a:t>
            </a:r>
          </a:p>
        </p:txBody>
      </p:sp>
    </p:spTree>
    <p:extLst>
      <p:ext uri="{BB962C8B-B14F-4D97-AF65-F5344CB8AC3E}">
        <p14:creationId xmlns:p14="http://schemas.microsoft.com/office/powerpoint/2010/main" val="244876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1717294"/>
            <a:ext cx="9859116" cy="2697988"/>
          </a:xfrm>
        </p:spPr>
        <p:txBody>
          <a:bodyPr>
            <a:normAutofit fontScale="90000"/>
          </a:bodyPr>
          <a:lstStyle/>
          <a:p>
            <a:r>
              <a:rPr lang="en-US" sz="5400" dirty="0">
                <a:solidFill>
                  <a:schemeClr val="bg1"/>
                </a:solidFill>
              </a:rPr>
              <a:t>DocumentDB</a:t>
            </a:r>
            <a:br>
              <a:rPr lang="en-US" sz="5400" dirty="0">
                <a:solidFill>
                  <a:schemeClr val="bg1"/>
                </a:solidFill>
              </a:rPr>
            </a:br>
            <a:r>
              <a:rPr lang="en-US" sz="5400" dirty="0">
                <a:solidFill>
                  <a:schemeClr val="bg1"/>
                </a:solidFill>
              </a:rPr>
              <a:t>is particularly</a:t>
            </a:r>
            <a:br>
              <a:rPr lang="en-US" sz="5400" dirty="0">
                <a:solidFill>
                  <a:schemeClr val="bg1"/>
                </a:solidFill>
              </a:rPr>
            </a:br>
            <a:r>
              <a:rPr lang="en-US" sz="5400" dirty="0">
                <a:solidFill>
                  <a:schemeClr val="bg1"/>
                </a:solidFill>
              </a:rPr>
              <a:t>suited for web </a:t>
            </a:r>
            <a:br>
              <a:rPr lang="en-US" sz="5400" dirty="0">
                <a:solidFill>
                  <a:schemeClr val="bg1"/>
                </a:solidFill>
              </a:rPr>
            </a:br>
            <a:r>
              <a:rPr lang="en-US" sz="5400" dirty="0">
                <a:solidFill>
                  <a:schemeClr val="bg1"/>
                </a:solidFill>
              </a:rPr>
              <a:t>and mobile </a:t>
            </a:r>
            <a:br>
              <a:rPr lang="en-US" sz="5400" dirty="0">
                <a:solidFill>
                  <a:schemeClr val="bg1"/>
                </a:solidFill>
              </a:rPr>
            </a:br>
            <a:r>
              <a:rPr lang="en-US" sz="5400" dirty="0">
                <a:solidFill>
                  <a:schemeClr val="bg1"/>
                </a:solidFill>
              </a:rPr>
              <a:t>applications</a:t>
            </a: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457521" y="2527300"/>
            <a:ext cx="5459173"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a:solidFill>
                  <a:srgbClr val="0071BC"/>
                </a:solidFill>
              </a:rPr>
              <a:t>Catalog data</a:t>
            </a:r>
          </a:p>
          <a:p>
            <a:pPr>
              <a:lnSpc>
                <a:spcPct val="125000"/>
              </a:lnSpc>
              <a:spcBef>
                <a:spcPts val="0"/>
              </a:spcBef>
            </a:pPr>
            <a:r>
              <a:rPr lang="en-US" sz="3600" dirty="0">
                <a:solidFill>
                  <a:srgbClr val="0071BC"/>
                </a:solidFill>
              </a:rPr>
              <a:t>Preferences and state</a:t>
            </a:r>
          </a:p>
          <a:p>
            <a:pPr>
              <a:lnSpc>
                <a:spcPct val="125000"/>
              </a:lnSpc>
              <a:spcBef>
                <a:spcPts val="0"/>
              </a:spcBef>
            </a:pPr>
            <a:r>
              <a:rPr lang="en-US" sz="3600" dirty="0">
                <a:solidFill>
                  <a:srgbClr val="0071BC"/>
                </a:solidFill>
              </a:rPr>
              <a:t>Event store</a:t>
            </a:r>
          </a:p>
          <a:p>
            <a:pPr>
              <a:lnSpc>
                <a:spcPct val="125000"/>
              </a:lnSpc>
              <a:spcBef>
                <a:spcPts val="0"/>
              </a:spcBef>
            </a:pPr>
            <a:r>
              <a:rPr lang="en-US" sz="3600" dirty="0">
                <a:solidFill>
                  <a:srgbClr val="0071BC"/>
                </a:solidFill>
              </a:rPr>
              <a:t>User generated content</a:t>
            </a:r>
          </a:p>
          <a:p>
            <a:pPr>
              <a:lnSpc>
                <a:spcPct val="125000"/>
              </a:lnSpc>
              <a:spcBef>
                <a:spcPts val="0"/>
              </a:spcBef>
            </a:pPr>
            <a:r>
              <a:rPr lang="en-US" sz="3600" dirty="0">
                <a:solidFill>
                  <a:srgbClr val="0071BC"/>
                </a:solidFill>
              </a:rPr>
              <a:t>Data exchange</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375102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How do we think about the different services?</a:t>
            </a:r>
          </a:p>
        </p:txBody>
      </p:sp>
      <p:sp>
        <p:nvSpPr>
          <p:cNvPr id="49" name="Rectangle 48"/>
          <p:cNvSpPr/>
          <p:nvPr/>
        </p:nvSpPr>
        <p:spPr bwMode="auto">
          <a:xfrm>
            <a:off x="530563"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2841360"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5152158"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7456224"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9760294"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2842046" y="1277772"/>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Database</a:t>
            </a:r>
          </a:p>
        </p:txBody>
      </p:sp>
      <p:sp>
        <p:nvSpPr>
          <p:cNvPr id="55" name="Rectangle 54"/>
          <p:cNvSpPr/>
          <p:nvPr/>
        </p:nvSpPr>
        <p:spPr bwMode="auto">
          <a:xfrm>
            <a:off x="7450180" y="1276350"/>
            <a:ext cx="222978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HBase</a:t>
            </a:r>
          </a:p>
        </p:txBody>
      </p:sp>
      <p:sp>
        <p:nvSpPr>
          <p:cNvPr id="56" name="Rectangle 55"/>
          <p:cNvSpPr/>
          <p:nvPr/>
        </p:nvSpPr>
        <p:spPr bwMode="auto">
          <a:xfrm>
            <a:off x="9760980" y="1277772"/>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Tables/Blobs</a:t>
            </a:r>
          </a:p>
        </p:txBody>
      </p:sp>
      <p:sp>
        <p:nvSpPr>
          <p:cNvPr id="57" name="Rectangle 56"/>
          <p:cNvSpPr/>
          <p:nvPr/>
        </p:nvSpPr>
        <p:spPr bwMode="auto">
          <a:xfrm>
            <a:off x="530563" y="1277772"/>
            <a:ext cx="2223745"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Server </a:t>
            </a:r>
            <a:br>
              <a:rPr lang="en-US" sz="2000" kern="0" dirty="0">
                <a:ln>
                  <a:solidFill>
                    <a:srgbClr val="FFFFFF">
                      <a:alpha val="0"/>
                    </a:srgbClr>
                  </a:solidFill>
                </a:ln>
                <a:solidFill>
                  <a:srgbClr val="FFFFFF"/>
                </a:solidFill>
              </a:rPr>
            </a:br>
            <a:r>
              <a:rPr lang="en-US" sz="2000" kern="0" dirty="0">
                <a:ln>
                  <a:solidFill>
                    <a:srgbClr val="FFFFFF">
                      <a:alpha val="0"/>
                    </a:srgbClr>
                  </a:solidFill>
                </a:ln>
                <a:solidFill>
                  <a:srgbClr val="FFFFFF"/>
                </a:solidFill>
              </a:rPr>
              <a:t>in a VM</a:t>
            </a:r>
          </a:p>
        </p:txBody>
      </p:sp>
      <p:sp>
        <p:nvSpPr>
          <p:cNvPr id="58" name="Rectangle 57"/>
          <p:cNvSpPr/>
          <p:nvPr/>
        </p:nvSpPr>
        <p:spPr bwMode="auto">
          <a:xfrm>
            <a:off x="5152844" y="1277078"/>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DocumentDB</a:t>
            </a:r>
          </a:p>
        </p:txBody>
      </p:sp>
      <p:sp>
        <p:nvSpPr>
          <p:cNvPr id="79" name="Rectangle 78"/>
          <p:cNvSpPr/>
          <p:nvPr/>
        </p:nvSpPr>
        <p:spPr bwMode="auto">
          <a:xfrm>
            <a:off x="531191" y="3373443"/>
            <a:ext cx="11452837" cy="329184"/>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FFFFFF"/>
              </a:solidFill>
              <a:ea typeface="Segoe UI" pitchFamily="34" charset="0"/>
              <a:cs typeface="Segoe UI" pitchFamily="34" charset="0"/>
            </a:endParaRPr>
          </a:p>
        </p:txBody>
      </p:sp>
      <p:sp>
        <p:nvSpPr>
          <p:cNvPr id="81" name="Rectangle 80"/>
          <p:cNvSpPr/>
          <p:nvPr/>
        </p:nvSpPr>
        <p:spPr bwMode="auto">
          <a:xfrm>
            <a:off x="531190" y="2439840"/>
            <a:ext cx="4561450"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FFFFFF">
                  <a:lumMod val="85000"/>
                </a:srgbClr>
              </a:solidFill>
              <a:ea typeface="Segoe UI" pitchFamily="34" charset="0"/>
              <a:cs typeface="Segoe UI" pitchFamily="34" charset="0"/>
            </a:endParaRPr>
          </a:p>
        </p:txBody>
      </p:sp>
      <p:sp>
        <p:nvSpPr>
          <p:cNvPr id="82" name="TextBox 81"/>
          <p:cNvSpPr txBox="1"/>
          <p:nvPr/>
        </p:nvSpPr>
        <p:spPr>
          <a:xfrm>
            <a:off x="424618" y="2327106"/>
            <a:ext cx="2527826" cy="538882"/>
          </a:xfrm>
          <a:prstGeom prst="rect">
            <a:avLst/>
          </a:prstGeom>
          <a:noFill/>
        </p:spPr>
        <p:txBody>
          <a:bodyPr wrap="none" lIns="179238" tIns="143391" rIns="179238" bIns="143391" rtlCol="0">
            <a:spAutoFit/>
          </a:bodyPr>
          <a:lstStyle/>
          <a:p>
            <a:pPr defTabSz="914093">
              <a:lnSpc>
                <a:spcPct val="90000"/>
              </a:lnSpc>
              <a:defRPr/>
            </a:pPr>
            <a:r>
              <a:rPr lang="en-US" kern="0" dirty="0">
                <a:solidFill>
                  <a:srgbClr val="FFFFFF"/>
                </a:solidFill>
              </a:rPr>
              <a:t>fully featured RDBMS</a:t>
            </a:r>
          </a:p>
        </p:txBody>
      </p:sp>
      <p:sp>
        <p:nvSpPr>
          <p:cNvPr id="80" name="Rectangle 79"/>
          <p:cNvSpPr/>
          <p:nvPr/>
        </p:nvSpPr>
        <p:spPr bwMode="auto">
          <a:xfrm>
            <a:off x="531192" y="2887592"/>
            <a:ext cx="9148776"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FFFFFF"/>
              </a:solidFill>
              <a:ea typeface="Segoe UI" pitchFamily="34" charset="0"/>
              <a:cs typeface="Segoe UI" pitchFamily="34" charset="0"/>
            </a:endParaRPr>
          </a:p>
        </p:txBody>
      </p:sp>
      <p:sp>
        <p:nvSpPr>
          <p:cNvPr id="83" name="TextBox 82"/>
          <p:cNvSpPr txBox="1"/>
          <p:nvPr/>
        </p:nvSpPr>
        <p:spPr>
          <a:xfrm>
            <a:off x="407765" y="3270296"/>
            <a:ext cx="2817970" cy="538882"/>
          </a:xfrm>
          <a:prstGeom prst="rect">
            <a:avLst/>
          </a:prstGeom>
          <a:noFill/>
        </p:spPr>
        <p:txBody>
          <a:bodyPr wrap="none" lIns="179238" tIns="143391" rIns="179238" bIns="143391" rtlCol="0">
            <a:spAutoFit/>
          </a:bodyPr>
          <a:lstStyle/>
          <a:p>
            <a:pPr defTabSz="914093">
              <a:lnSpc>
                <a:spcPct val="90000"/>
              </a:lnSpc>
              <a:defRPr/>
            </a:pPr>
            <a:r>
              <a:rPr lang="en-US" kern="0" dirty="0">
                <a:solidFill>
                  <a:srgbClr val="FFFFFF"/>
                </a:solidFill>
              </a:rPr>
              <a:t>transactional processing</a:t>
            </a:r>
          </a:p>
        </p:txBody>
      </p:sp>
      <p:sp>
        <p:nvSpPr>
          <p:cNvPr id="84" name="TextBox 83"/>
          <p:cNvSpPr txBox="1"/>
          <p:nvPr/>
        </p:nvSpPr>
        <p:spPr>
          <a:xfrm>
            <a:off x="424617" y="2776638"/>
            <a:ext cx="1448428" cy="538882"/>
          </a:xfrm>
          <a:prstGeom prst="rect">
            <a:avLst/>
          </a:prstGeom>
          <a:noFill/>
        </p:spPr>
        <p:txBody>
          <a:bodyPr wrap="none" lIns="179238" tIns="143391" rIns="179238" bIns="143391" rtlCol="0">
            <a:spAutoFit/>
          </a:bodyPr>
          <a:lstStyle/>
          <a:p>
            <a:pPr defTabSz="914093">
              <a:lnSpc>
                <a:spcPct val="90000"/>
              </a:lnSpc>
              <a:defRPr/>
            </a:pPr>
            <a:r>
              <a:rPr lang="en-US" kern="0" dirty="0">
                <a:solidFill>
                  <a:srgbClr val="FFFFFF"/>
                </a:solidFill>
              </a:rPr>
              <a:t>rich query </a:t>
            </a:r>
          </a:p>
        </p:txBody>
      </p:sp>
      <p:sp>
        <p:nvSpPr>
          <p:cNvPr id="85" name="Rectangle 84"/>
          <p:cNvSpPr/>
          <p:nvPr/>
        </p:nvSpPr>
        <p:spPr bwMode="auto">
          <a:xfrm>
            <a:off x="2842046" y="4307048"/>
            <a:ext cx="9141991"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2842046" y="3840246"/>
            <a:ext cx="9141990"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6697571" y="3727309"/>
            <a:ext cx="5286463"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managed as a service</a:t>
            </a:r>
          </a:p>
        </p:txBody>
      </p:sp>
      <p:sp>
        <p:nvSpPr>
          <p:cNvPr id="88" name="TextBox 87"/>
          <p:cNvSpPr txBox="1"/>
          <p:nvPr/>
        </p:nvSpPr>
        <p:spPr>
          <a:xfrm>
            <a:off x="8670331" y="4193382"/>
            <a:ext cx="3313704"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elastic scale</a:t>
            </a:r>
          </a:p>
        </p:txBody>
      </p:sp>
      <p:sp>
        <p:nvSpPr>
          <p:cNvPr id="89" name="Rectangle 88"/>
          <p:cNvSpPr/>
          <p:nvPr/>
        </p:nvSpPr>
        <p:spPr bwMode="auto">
          <a:xfrm>
            <a:off x="5152158" y="5240652"/>
            <a:ext cx="6831881"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5152158" y="4774190"/>
            <a:ext cx="6831881"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p:cNvSpPr txBox="1"/>
          <p:nvPr/>
        </p:nvSpPr>
        <p:spPr>
          <a:xfrm>
            <a:off x="7231808" y="5157681"/>
            <a:ext cx="4752228"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internet accessible http/rest</a:t>
            </a:r>
          </a:p>
        </p:txBody>
      </p:sp>
      <p:sp>
        <p:nvSpPr>
          <p:cNvPr id="92" name="TextBox 91"/>
          <p:cNvSpPr txBox="1"/>
          <p:nvPr/>
        </p:nvSpPr>
        <p:spPr>
          <a:xfrm>
            <a:off x="7871881" y="4670602"/>
            <a:ext cx="4112148"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schema-free data model</a:t>
            </a:r>
          </a:p>
        </p:txBody>
      </p:sp>
      <p:pic>
        <p:nvPicPr>
          <p:cNvPr id="78" name="Picture 7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067197" y="1840118"/>
            <a:ext cx="592823" cy="351790"/>
          </a:xfrm>
          <a:prstGeom prst="rect">
            <a:avLst/>
          </a:prstGeom>
        </p:spPr>
      </p:pic>
      <p:pic>
        <p:nvPicPr>
          <p:cNvPr id="95" name="Picture 9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744314" y="1750837"/>
            <a:ext cx="530352" cy="530352"/>
          </a:xfrm>
          <a:prstGeom prst="rect">
            <a:avLst/>
          </a:prstGeom>
        </p:spPr>
      </p:pic>
      <p:pic>
        <p:nvPicPr>
          <p:cNvPr id="97" name="Picture 9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442303" y="1749218"/>
            <a:ext cx="533591" cy="533591"/>
          </a:xfrm>
          <a:prstGeom prst="rect">
            <a:avLst/>
          </a:prstGeom>
        </p:spPr>
      </p:pic>
      <p:pic>
        <p:nvPicPr>
          <p:cNvPr id="98" name="Picture 9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783365" y="1750837"/>
            <a:ext cx="530352" cy="530352"/>
          </a:xfrm>
          <a:prstGeom prst="rect">
            <a:avLst/>
          </a:prstGeom>
        </p:spPr>
      </p:pic>
      <p:pic>
        <p:nvPicPr>
          <p:cNvPr id="99" name="Picture 9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1394728" y="1750837"/>
            <a:ext cx="530352" cy="530352"/>
          </a:xfrm>
          <a:prstGeom prst="rect">
            <a:avLst/>
          </a:prstGeom>
        </p:spPr>
      </p:pic>
      <p:pic>
        <p:nvPicPr>
          <p:cNvPr id="36" name="Picture 3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917763" y="1666933"/>
            <a:ext cx="664049" cy="664049"/>
          </a:xfrm>
          <a:prstGeom prst="rect">
            <a:avLst/>
          </a:prstGeom>
        </p:spPr>
      </p:pic>
      <p:sp>
        <p:nvSpPr>
          <p:cNvPr id="37" name="Rectangle 36"/>
          <p:cNvSpPr/>
          <p:nvPr/>
        </p:nvSpPr>
        <p:spPr bwMode="auto">
          <a:xfrm>
            <a:off x="9760288" y="5707113"/>
            <a:ext cx="2223749" cy="329184"/>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p:cNvSpPr txBox="1"/>
          <p:nvPr/>
        </p:nvSpPr>
        <p:spPr>
          <a:xfrm>
            <a:off x="8796778" y="5611624"/>
            <a:ext cx="3354278" cy="533917"/>
          </a:xfrm>
          <a:prstGeom prst="rect">
            <a:avLst/>
          </a:prstGeom>
          <a:noFill/>
        </p:spPr>
        <p:txBody>
          <a:bodyPr wrap="square" lIns="179238" tIns="143391" rIns="179238" bIns="143391" rtlCol="0">
            <a:spAutoFit/>
          </a:bodyPr>
          <a:lstStyle>
            <a:defPPr>
              <a:defRPr lang="en-US"/>
            </a:defPPr>
            <a:lvl1pPr>
              <a:lnSpc>
                <a:spcPct val="90000"/>
              </a:lnSpc>
              <a:defRPr>
                <a:solidFill>
                  <a:schemeClr val="bg2">
                    <a:lumMod val="75000"/>
                  </a:schemeClr>
                </a:solidFill>
              </a:defRPr>
            </a:lvl1p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arbitrary data formats</a:t>
            </a:r>
          </a:p>
        </p:txBody>
      </p:sp>
    </p:spTree>
    <p:extLst>
      <p:ext uri="{BB962C8B-B14F-4D97-AF65-F5344CB8AC3E}">
        <p14:creationId xmlns:p14="http://schemas.microsoft.com/office/powerpoint/2010/main" val="40855210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500" fill="hold"/>
                                        <p:tgtEl>
                                          <p:spTgt spid="55"/>
                                        </p:tgtEl>
                                        <p:attrNameLst>
                                          <p:attrName>ppt_w</p:attrName>
                                        </p:attrNameLst>
                                      </p:cBhvr>
                                      <p:tavLst>
                                        <p:tav tm="0">
                                          <p:val>
                                            <p:fltVal val="0"/>
                                          </p:val>
                                        </p:tav>
                                        <p:tav tm="100000">
                                          <p:val>
                                            <p:strVal val="#ppt_w"/>
                                          </p:val>
                                        </p:tav>
                                      </p:tavLst>
                                    </p:anim>
                                    <p:anim calcmode="lin" valueType="num">
                                      <p:cBhvr>
                                        <p:cTn id="38" dur="500" fill="hold"/>
                                        <p:tgtEl>
                                          <p:spTgt spid="55"/>
                                        </p:tgtEl>
                                        <p:attrNameLst>
                                          <p:attrName>ppt_h</p:attrName>
                                        </p:attrNameLst>
                                      </p:cBhvr>
                                      <p:tavLst>
                                        <p:tav tm="0">
                                          <p:val>
                                            <p:fltVal val="0"/>
                                          </p:val>
                                        </p:tav>
                                        <p:tav tm="100000">
                                          <p:val>
                                            <p:strVal val="#ppt_h"/>
                                          </p:val>
                                        </p:tav>
                                      </p:tavLst>
                                    </p:anim>
                                    <p:animEffect transition="in" filter="fade">
                                      <p:cBhvr>
                                        <p:cTn id="39" dur="500"/>
                                        <p:tgtEl>
                                          <p:spTgt spid="5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fltVal val="0"/>
                                          </p:val>
                                        </p:tav>
                                        <p:tav tm="100000">
                                          <p:val>
                                            <p:strVal val="#ppt_w"/>
                                          </p:val>
                                        </p:tav>
                                      </p:tavLst>
                                    </p:anim>
                                    <p:anim calcmode="lin" valueType="num">
                                      <p:cBhvr>
                                        <p:cTn id="43" dur="500" fill="hold"/>
                                        <p:tgtEl>
                                          <p:spTgt spid="56"/>
                                        </p:tgtEl>
                                        <p:attrNameLst>
                                          <p:attrName>ppt_h</p:attrName>
                                        </p:attrNameLst>
                                      </p:cBhvr>
                                      <p:tavLst>
                                        <p:tav tm="0">
                                          <p:val>
                                            <p:fltVal val="0"/>
                                          </p:val>
                                        </p:tav>
                                        <p:tav tm="100000">
                                          <p:val>
                                            <p:strVal val="#ppt_h"/>
                                          </p:val>
                                        </p:tav>
                                      </p:tavLst>
                                    </p:anim>
                                    <p:animEffect transition="in" filter="fade">
                                      <p:cBhvr>
                                        <p:cTn id="44" dur="500"/>
                                        <p:tgtEl>
                                          <p:spTgt spid="5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Effect transition="in" filter="fade">
                                      <p:cBhvr>
                                        <p:cTn id="49" dur="500"/>
                                        <p:tgtEl>
                                          <p:spTgt spid="5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p:cTn id="52" dur="500" fill="hold"/>
                                        <p:tgtEl>
                                          <p:spTgt spid="58"/>
                                        </p:tgtEl>
                                        <p:attrNameLst>
                                          <p:attrName>ppt_w</p:attrName>
                                        </p:attrNameLst>
                                      </p:cBhvr>
                                      <p:tavLst>
                                        <p:tav tm="0">
                                          <p:val>
                                            <p:fltVal val="0"/>
                                          </p:val>
                                        </p:tav>
                                        <p:tav tm="100000">
                                          <p:val>
                                            <p:strVal val="#ppt_w"/>
                                          </p:val>
                                        </p:tav>
                                      </p:tavLst>
                                    </p:anim>
                                    <p:anim calcmode="lin" valueType="num">
                                      <p:cBhvr>
                                        <p:cTn id="53" dur="500" fill="hold"/>
                                        <p:tgtEl>
                                          <p:spTgt spid="58"/>
                                        </p:tgtEl>
                                        <p:attrNameLst>
                                          <p:attrName>ppt_h</p:attrName>
                                        </p:attrNameLst>
                                      </p:cBhvr>
                                      <p:tavLst>
                                        <p:tav tm="0">
                                          <p:val>
                                            <p:fltVal val="0"/>
                                          </p:val>
                                        </p:tav>
                                        <p:tav tm="100000">
                                          <p:val>
                                            <p:strVal val="#ppt_h"/>
                                          </p:val>
                                        </p:tav>
                                      </p:tavLst>
                                    </p:anim>
                                    <p:animEffect transition="in" filter="fade">
                                      <p:cBhvr>
                                        <p:cTn id="54" dur="500"/>
                                        <p:tgtEl>
                                          <p:spTgt spid="5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p:cTn id="62" dur="500" fill="hold"/>
                                        <p:tgtEl>
                                          <p:spTgt spid="81"/>
                                        </p:tgtEl>
                                        <p:attrNameLst>
                                          <p:attrName>ppt_w</p:attrName>
                                        </p:attrNameLst>
                                      </p:cBhvr>
                                      <p:tavLst>
                                        <p:tav tm="0">
                                          <p:val>
                                            <p:fltVal val="0"/>
                                          </p:val>
                                        </p:tav>
                                        <p:tav tm="100000">
                                          <p:val>
                                            <p:strVal val="#ppt_w"/>
                                          </p:val>
                                        </p:tav>
                                      </p:tavLst>
                                    </p:anim>
                                    <p:anim calcmode="lin" valueType="num">
                                      <p:cBhvr>
                                        <p:cTn id="63" dur="500" fill="hold"/>
                                        <p:tgtEl>
                                          <p:spTgt spid="81"/>
                                        </p:tgtEl>
                                        <p:attrNameLst>
                                          <p:attrName>ppt_h</p:attrName>
                                        </p:attrNameLst>
                                      </p:cBhvr>
                                      <p:tavLst>
                                        <p:tav tm="0">
                                          <p:val>
                                            <p:fltVal val="0"/>
                                          </p:val>
                                        </p:tav>
                                        <p:tav tm="100000">
                                          <p:val>
                                            <p:strVal val="#ppt_h"/>
                                          </p:val>
                                        </p:tav>
                                      </p:tavLst>
                                    </p:anim>
                                    <p:animEffect transition="in" filter="fade">
                                      <p:cBhvr>
                                        <p:cTn id="64" dur="500"/>
                                        <p:tgtEl>
                                          <p:spTgt spid="8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p:cTn id="67" dur="500" fill="hold"/>
                                        <p:tgtEl>
                                          <p:spTgt spid="82"/>
                                        </p:tgtEl>
                                        <p:attrNameLst>
                                          <p:attrName>ppt_w</p:attrName>
                                        </p:attrNameLst>
                                      </p:cBhvr>
                                      <p:tavLst>
                                        <p:tav tm="0">
                                          <p:val>
                                            <p:fltVal val="0"/>
                                          </p:val>
                                        </p:tav>
                                        <p:tav tm="100000">
                                          <p:val>
                                            <p:strVal val="#ppt_w"/>
                                          </p:val>
                                        </p:tav>
                                      </p:tavLst>
                                    </p:anim>
                                    <p:anim calcmode="lin" valueType="num">
                                      <p:cBhvr>
                                        <p:cTn id="68" dur="500" fill="hold"/>
                                        <p:tgtEl>
                                          <p:spTgt spid="82"/>
                                        </p:tgtEl>
                                        <p:attrNameLst>
                                          <p:attrName>ppt_h</p:attrName>
                                        </p:attrNameLst>
                                      </p:cBhvr>
                                      <p:tavLst>
                                        <p:tav tm="0">
                                          <p:val>
                                            <p:fltVal val="0"/>
                                          </p:val>
                                        </p:tav>
                                        <p:tav tm="100000">
                                          <p:val>
                                            <p:strVal val="#ppt_h"/>
                                          </p:val>
                                        </p:tav>
                                      </p:tavLst>
                                    </p:anim>
                                    <p:animEffect transition="in" filter="fade">
                                      <p:cBhvr>
                                        <p:cTn id="69" dur="500"/>
                                        <p:tgtEl>
                                          <p:spTgt spid="8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 calcmode="lin" valueType="num">
                                      <p:cBhvr>
                                        <p:cTn id="72" dur="500" fill="hold"/>
                                        <p:tgtEl>
                                          <p:spTgt spid="84"/>
                                        </p:tgtEl>
                                        <p:attrNameLst>
                                          <p:attrName>ppt_w</p:attrName>
                                        </p:attrNameLst>
                                      </p:cBhvr>
                                      <p:tavLst>
                                        <p:tav tm="0">
                                          <p:val>
                                            <p:fltVal val="0"/>
                                          </p:val>
                                        </p:tav>
                                        <p:tav tm="100000">
                                          <p:val>
                                            <p:strVal val="#ppt_w"/>
                                          </p:val>
                                        </p:tav>
                                      </p:tavLst>
                                    </p:anim>
                                    <p:anim calcmode="lin" valueType="num">
                                      <p:cBhvr>
                                        <p:cTn id="73" dur="500" fill="hold"/>
                                        <p:tgtEl>
                                          <p:spTgt spid="84"/>
                                        </p:tgtEl>
                                        <p:attrNameLst>
                                          <p:attrName>ppt_h</p:attrName>
                                        </p:attrNameLst>
                                      </p:cBhvr>
                                      <p:tavLst>
                                        <p:tav tm="0">
                                          <p:val>
                                            <p:fltVal val="0"/>
                                          </p:val>
                                        </p:tav>
                                        <p:tav tm="100000">
                                          <p:val>
                                            <p:strVal val="#ppt_h"/>
                                          </p:val>
                                        </p:tav>
                                      </p:tavLst>
                                    </p:anim>
                                    <p:animEffect transition="in" filter="fade">
                                      <p:cBhvr>
                                        <p:cTn id="74" dur="500"/>
                                        <p:tgtEl>
                                          <p:spTgt spid="8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 calcmode="lin" valueType="num">
                                      <p:cBhvr>
                                        <p:cTn id="77" dur="500" fill="hold"/>
                                        <p:tgtEl>
                                          <p:spTgt spid="85"/>
                                        </p:tgtEl>
                                        <p:attrNameLst>
                                          <p:attrName>ppt_w</p:attrName>
                                        </p:attrNameLst>
                                      </p:cBhvr>
                                      <p:tavLst>
                                        <p:tav tm="0">
                                          <p:val>
                                            <p:fltVal val="0"/>
                                          </p:val>
                                        </p:tav>
                                        <p:tav tm="100000">
                                          <p:val>
                                            <p:strVal val="#ppt_w"/>
                                          </p:val>
                                        </p:tav>
                                      </p:tavLst>
                                    </p:anim>
                                    <p:anim calcmode="lin" valueType="num">
                                      <p:cBhvr>
                                        <p:cTn id="78" dur="500" fill="hold"/>
                                        <p:tgtEl>
                                          <p:spTgt spid="85"/>
                                        </p:tgtEl>
                                        <p:attrNameLst>
                                          <p:attrName>ppt_h</p:attrName>
                                        </p:attrNameLst>
                                      </p:cBhvr>
                                      <p:tavLst>
                                        <p:tav tm="0">
                                          <p:val>
                                            <p:fltVal val="0"/>
                                          </p:val>
                                        </p:tav>
                                        <p:tav tm="100000">
                                          <p:val>
                                            <p:strVal val="#ppt_h"/>
                                          </p:val>
                                        </p:tav>
                                      </p:tavLst>
                                    </p:anim>
                                    <p:animEffect transition="in" filter="fade">
                                      <p:cBhvr>
                                        <p:cTn id="79" dur="500"/>
                                        <p:tgtEl>
                                          <p:spTgt spid="8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 calcmode="lin" valueType="num">
                                      <p:cBhvr>
                                        <p:cTn id="82" dur="500" fill="hold"/>
                                        <p:tgtEl>
                                          <p:spTgt spid="86"/>
                                        </p:tgtEl>
                                        <p:attrNameLst>
                                          <p:attrName>ppt_w</p:attrName>
                                        </p:attrNameLst>
                                      </p:cBhvr>
                                      <p:tavLst>
                                        <p:tav tm="0">
                                          <p:val>
                                            <p:fltVal val="0"/>
                                          </p:val>
                                        </p:tav>
                                        <p:tav tm="100000">
                                          <p:val>
                                            <p:strVal val="#ppt_w"/>
                                          </p:val>
                                        </p:tav>
                                      </p:tavLst>
                                    </p:anim>
                                    <p:anim calcmode="lin" valueType="num">
                                      <p:cBhvr>
                                        <p:cTn id="83" dur="500" fill="hold"/>
                                        <p:tgtEl>
                                          <p:spTgt spid="86"/>
                                        </p:tgtEl>
                                        <p:attrNameLst>
                                          <p:attrName>ppt_h</p:attrName>
                                        </p:attrNameLst>
                                      </p:cBhvr>
                                      <p:tavLst>
                                        <p:tav tm="0">
                                          <p:val>
                                            <p:fltVal val="0"/>
                                          </p:val>
                                        </p:tav>
                                        <p:tav tm="100000">
                                          <p:val>
                                            <p:strVal val="#ppt_h"/>
                                          </p:val>
                                        </p:tav>
                                      </p:tavLst>
                                    </p:anim>
                                    <p:animEffect transition="in" filter="fade">
                                      <p:cBhvr>
                                        <p:cTn id="84" dur="500"/>
                                        <p:tgtEl>
                                          <p:spTgt spid="8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500" fill="hold"/>
                                        <p:tgtEl>
                                          <p:spTgt spid="87"/>
                                        </p:tgtEl>
                                        <p:attrNameLst>
                                          <p:attrName>ppt_w</p:attrName>
                                        </p:attrNameLst>
                                      </p:cBhvr>
                                      <p:tavLst>
                                        <p:tav tm="0">
                                          <p:val>
                                            <p:fltVal val="0"/>
                                          </p:val>
                                        </p:tav>
                                        <p:tav tm="100000">
                                          <p:val>
                                            <p:strVal val="#ppt_w"/>
                                          </p:val>
                                        </p:tav>
                                      </p:tavLst>
                                    </p:anim>
                                    <p:anim calcmode="lin" valueType="num">
                                      <p:cBhvr>
                                        <p:cTn id="88" dur="500" fill="hold"/>
                                        <p:tgtEl>
                                          <p:spTgt spid="87"/>
                                        </p:tgtEl>
                                        <p:attrNameLst>
                                          <p:attrName>ppt_h</p:attrName>
                                        </p:attrNameLst>
                                      </p:cBhvr>
                                      <p:tavLst>
                                        <p:tav tm="0">
                                          <p:val>
                                            <p:fltVal val="0"/>
                                          </p:val>
                                        </p:tav>
                                        <p:tav tm="100000">
                                          <p:val>
                                            <p:strVal val="#ppt_h"/>
                                          </p:val>
                                        </p:tav>
                                      </p:tavLst>
                                    </p:anim>
                                    <p:animEffect transition="in" filter="fade">
                                      <p:cBhvr>
                                        <p:cTn id="89" dur="500"/>
                                        <p:tgtEl>
                                          <p:spTgt spid="8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500" fill="hold"/>
                                        <p:tgtEl>
                                          <p:spTgt spid="88"/>
                                        </p:tgtEl>
                                        <p:attrNameLst>
                                          <p:attrName>ppt_w</p:attrName>
                                        </p:attrNameLst>
                                      </p:cBhvr>
                                      <p:tavLst>
                                        <p:tav tm="0">
                                          <p:val>
                                            <p:fltVal val="0"/>
                                          </p:val>
                                        </p:tav>
                                        <p:tav tm="100000">
                                          <p:val>
                                            <p:strVal val="#ppt_w"/>
                                          </p:val>
                                        </p:tav>
                                      </p:tavLst>
                                    </p:anim>
                                    <p:anim calcmode="lin" valueType="num">
                                      <p:cBhvr>
                                        <p:cTn id="93" dur="500" fill="hold"/>
                                        <p:tgtEl>
                                          <p:spTgt spid="88"/>
                                        </p:tgtEl>
                                        <p:attrNameLst>
                                          <p:attrName>ppt_h</p:attrName>
                                        </p:attrNameLst>
                                      </p:cBhvr>
                                      <p:tavLst>
                                        <p:tav tm="0">
                                          <p:val>
                                            <p:fltVal val="0"/>
                                          </p:val>
                                        </p:tav>
                                        <p:tav tm="100000">
                                          <p:val>
                                            <p:strVal val="#ppt_h"/>
                                          </p:val>
                                        </p:tav>
                                      </p:tavLst>
                                    </p:anim>
                                    <p:animEffect transition="in" filter="fade">
                                      <p:cBhvr>
                                        <p:cTn id="94" dur="500"/>
                                        <p:tgtEl>
                                          <p:spTgt spid="8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89"/>
                                        </p:tgtEl>
                                        <p:attrNameLst>
                                          <p:attrName>style.visibility</p:attrName>
                                        </p:attrNameLst>
                                      </p:cBhvr>
                                      <p:to>
                                        <p:strVal val="visible"/>
                                      </p:to>
                                    </p:set>
                                    <p:anim calcmode="lin" valueType="num">
                                      <p:cBhvr>
                                        <p:cTn id="97" dur="500" fill="hold"/>
                                        <p:tgtEl>
                                          <p:spTgt spid="89"/>
                                        </p:tgtEl>
                                        <p:attrNameLst>
                                          <p:attrName>ppt_w</p:attrName>
                                        </p:attrNameLst>
                                      </p:cBhvr>
                                      <p:tavLst>
                                        <p:tav tm="0">
                                          <p:val>
                                            <p:fltVal val="0"/>
                                          </p:val>
                                        </p:tav>
                                        <p:tav tm="100000">
                                          <p:val>
                                            <p:strVal val="#ppt_w"/>
                                          </p:val>
                                        </p:tav>
                                      </p:tavLst>
                                    </p:anim>
                                    <p:anim calcmode="lin" valueType="num">
                                      <p:cBhvr>
                                        <p:cTn id="98" dur="500" fill="hold"/>
                                        <p:tgtEl>
                                          <p:spTgt spid="89"/>
                                        </p:tgtEl>
                                        <p:attrNameLst>
                                          <p:attrName>ppt_h</p:attrName>
                                        </p:attrNameLst>
                                      </p:cBhvr>
                                      <p:tavLst>
                                        <p:tav tm="0">
                                          <p:val>
                                            <p:fltVal val="0"/>
                                          </p:val>
                                        </p:tav>
                                        <p:tav tm="100000">
                                          <p:val>
                                            <p:strVal val="#ppt_h"/>
                                          </p:val>
                                        </p:tav>
                                      </p:tavLst>
                                    </p:anim>
                                    <p:animEffect transition="in" filter="fade">
                                      <p:cBhvr>
                                        <p:cTn id="99" dur="500"/>
                                        <p:tgtEl>
                                          <p:spTgt spid="8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90"/>
                                        </p:tgtEl>
                                        <p:attrNameLst>
                                          <p:attrName>style.visibility</p:attrName>
                                        </p:attrNameLst>
                                      </p:cBhvr>
                                      <p:to>
                                        <p:strVal val="visible"/>
                                      </p:to>
                                    </p:set>
                                    <p:anim calcmode="lin" valueType="num">
                                      <p:cBhvr>
                                        <p:cTn id="102" dur="500" fill="hold"/>
                                        <p:tgtEl>
                                          <p:spTgt spid="90"/>
                                        </p:tgtEl>
                                        <p:attrNameLst>
                                          <p:attrName>ppt_w</p:attrName>
                                        </p:attrNameLst>
                                      </p:cBhvr>
                                      <p:tavLst>
                                        <p:tav tm="0">
                                          <p:val>
                                            <p:fltVal val="0"/>
                                          </p:val>
                                        </p:tav>
                                        <p:tav tm="100000">
                                          <p:val>
                                            <p:strVal val="#ppt_w"/>
                                          </p:val>
                                        </p:tav>
                                      </p:tavLst>
                                    </p:anim>
                                    <p:anim calcmode="lin" valueType="num">
                                      <p:cBhvr>
                                        <p:cTn id="103" dur="500" fill="hold"/>
                                        <p:tgtEl>
                                          <p:spTgt spid="90"/>
                                        </p:tgtEl>
                                        <p:attrNameLst>
                                          <p:attrName>ppt_h</p:attrName>
                                        </p:attrNameLst>
                                      </p:cBhvr>
                                      <p:tavLst>
                                        <p:tav tm="0">
                                          <p:val>
                                            <p:fltVal val="0"/>
                                          </p:val>
                                        </p:tav>
                                        <p:tav tm="100000">
                                          <p:val>
                                            <p:strVal val="#ppt_h"/>
                                          </p:val>
                                        </p:tav>
                                      </p:tavLst>
                                    </p:anim>
                                    <p:animEffect transition="in" filter="fade">
                                      <p:cBhvr>
                                        <p:cTn id="104" dur="500"/>
                                        <p:tgtEl>
                                          <p:spTgt spid="90"/>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 calcmode="lin" valueType="num">
                                      <p:cBhvr>
                                        <p:cTn id="107" dur="500" fill="hold"/>
                                        <p:tgtEl>
                                          <p:spTgt spid="91"/>
                                        </p:tgtEl>
                                        <p:attrNameLst>
                                          <p:attrName>ppt_w</p:attrName>
                                        </p:attrNameLst>
                                      </p:cBhvr>
                                      <p:tavLst>
                                        <p:tav tm="0">
                                          <p:val>
                                            <p:fltVal val="0"/>
                                          </p:val>
                                        </p:tav>
                                        <p:tav tm="100000">
                                          <p:val>
                                            <p:strVal val="#ppt_w"/>
                                          </p:val>
                                        </p:tav>
                                      </p:tavLst>
                                    </p:anim>
                                    <p:anim calcmode="lin" valueType="num">
                                      <p:cBhvr>
                                        <p:cTn id="108" dur="500" fill="hold"/>
                                        <p:tgtEl>
                                          <p:spTgt spid="91"/>
                                        </p:tgtEl>
                                        <p:attrNameLst>
                                          <p:attrName>ppt_h</p:attrName>
                                        </p:attrNameLst>
                                      </p:cBhvr>
                                      <p:tavLst>
                                        <p:tav tm="0">
                                          <p:val>
                                            <p:fltVal val="0"/>
                                          </p:val>
                                        </p:tav>
                                        <p:tav tm="100000">
                                          <p:val>
                                            <p:strVal val="#ppt_h"/>
                                          </p:val>
                                        </p:tav>
                                      </p:tavLst>
                                    </p:anim>
                                    <p:animEffect transition="in" filter="fade">
                                      <p:cBhvr>
                                        <p:cTn id="109" dur="500"/>
                                        <p:tgtEl>
                                          <p:spTgt spid="91"/>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92"/>
                                        </p:tgtEl>
                                        <p:attrNameLst>
                                          <p:attrName>style.visibility</p:attrName>
                                        </p:attrNameLst>
                                      </p:cBhvr>
                                      <p:to>
                                        <p:strVal val="visible"/>
                                      </p:to>
                                    </p:set>
                                    <p:anim calcmode="lin" valueType="num">
                                      <p:cBhvr>
                                        <p:cTn id="112" dur="500" fill="hold"/>
                                        <p:tgtEl>
                                          <p:spTgt spid="92"/>
                                        </p:tgtEl>
                                        <p:attrNameLst>
                                          <p:attrName>ppt_w</p:attrName>
                                        </p:attrNameLst>
                                      </p:cBhvr>
                                      <p:tavLst>
                                        <p:tav tm="0">
                                          <p:val>
                                            <p:fltVal val="0"/>
                                          </p:val>
                                        </p:tav>
                                        <p:tav tm="100000">
                                          <p:val>
                                            <p:strVal val="#ppt_w"/>
                                          </p:val>
                                        </p:tav>
                                      </p:tavLst>
                                    </p:anim>
                                    <p:anim calcmode="lin" valueType="num">
                                      <p:cBhvr>
                                        <p:cTn id="113" dur="500" fill="hold"/>
                                        <p:tgtEl>
                                          <p:spTgt spid="92"/>
                                        </p:tgtEl>
                                        <p:attrNameLst>
                                          <p:attrName>ppt_h</p:attrName>
                                        </p:attrNameLst>
                                      </p:cBhvr>
                                      <p:tavLst>
                                        <p:tav tm="0">
                                          <p:val>
                                            <p:fltVal val="0"/>
                                          </p:val>
                                        </p:tav>
                                        <p:tav tm="100000">
                                          <p:val>
                                            <p:strVal val="#ppt_h"/>
                                          </p:val>
                                        </p:tav>
                                      </p:tavLst>
                                    </p:anim>
                                    <p:animEffect transition="in" filter="fade">
                                      <p:cBhvr>
                                        <p:cTn id="114" dur="500"/>
                                        <p:tgtEl>
                                          <p:spTgt spid="9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p:cTn id="117" dur="500" fill="hold"/>
                                        <p:tgtEl>
                                          <p:spTgt spid="38"/>
                                        </p:tgtEl>
                                        <p:attrNameLst>
                                          <p:attrName>ppt_w</p:attrName>
                                        </p:attrNameLst>
                                      </p:cBhvr>
                                      <p:tavLst>
                                        <p:tav tm="0">
                                          <p:val>
                                            <p:fltVal val="0"/>
                                          </p:val>
                                        </p:tav>
                                        <p:tav tm="100000">
                                          <p:val>
                                            <p:strVal val="#ppt_w"/>
                                          </p:val>
                                        </p:tav>
                                      </p:tavLst>
                                    </p:anim>
                                    <p:anim calcmode="lin" valueType="num">
                                      <p:cBhvr>
                                        <p:cTn id="118" dur="500" fill="hold"/>
                                        <p:tgtEl>
                                          <p:spTgt spid="38"/>
                                        </p:tgtEl>
                                        <p:attrNameLst>
                                          <p:attrName>ppt_h</p:attrName>
                                        </p:attrNameLst>
                                      </p:cBhvr>
                                      <p:tavLst>
                                        <p:tav tm="0">
                                          <p:val>
                                            <p:fltVal val="0"/>
                                          </p:val>
                                        </p:tav>
                                        <p:tav tm="100000">
                                          <p:val>
                                            <p:strVal val="#ppt_h"/>
                                          </p:val>
                                        </p:tav>
                                      </p:tavLst>
                                    </p:anim>
                                    <p:animEffect transition="in" filter="fade">
                                      <p:cBhvr>
                                        <p:cTn id="119" dur="500"/>
                                        <p:tgtEl>
                                          <p:spTgt spid="38"/>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 calcmode="lin" valueType="num">
                                      <p:cBhvr>
                                        <p:cTn id="122" dur="500" fill="hold"/>
                                        <p:tgtEl>
                                          <p:spTgt spid="37"/>
                                        </p:tgtEl>
                                        <p:attrNameLst>
                                          <p:attrName>ppt_w</p:attrName>
                                        </p:attrNameLst>
                                      </p:cBhvr>
                                      <p:tavLst>
                                        <p:tav tm="0">
                                          <p:val>
                                            <p:fltVal val="0"/>
                                          </p:val>
                                        </p:tav>
                                        <p:tav tm="100000">
                                          <p:val>
                                            <p:strVal val="#ppt_w"/>
                                          </p:val>
                                        </p:tav>
                                      </p:tavLst>
                                    </p:anim>
                                    <p:anim calcmode="lin" valueType="num">
                                      <p:cBhvr>
                                        <p:cTn id="123" dur="500" fill="hold"/>
                                        <p:tgtEl>
                                          <p:spTgt spid="37"/>
                                        </p:tgtEl>
                                        <p:attrNameLst>
                                          <p:attrName>ppt_h</p:attrName>
                                        </p:attrNameLst>
                                      </p:cBhvr>
                                      <p:tavLst>
                                        <p:tav tm="0">
                                          <p:val>
                                            <p:fltVal val="0"/>
                                          </p:val>
                                        </p:tav>
                                        <p:tav tm="100000">
                                          <p:val>
                                            <p:strVal val="#ppt_h"/>
                                          </p:val>
                                        </p:tav>
                                      </p:tavLst>
                                    </p:anim>
                                    <p:animEffect transition="in" filter="fade">
                                      <p:cBhvr>
                                        <p:cTn id="124" dur="500"/>
                                        <p:tgtEl>
                                          <p:spTgt spid="3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anim calcmode="lin" valueType="num">
                                      <p:cBhvr>
                                        <p:cTn id="127" dur="500" fill="hold"/>
                                        <p:tgtEl>
                                          <p:spTgt spid="80"/>
                                        </p:tgtEl>
                                        <p:attrNameLst>
                                          <p:attrName>ppt_w</p:attrName>
                                        </p:attrNameLst>
                                      </p:cBhvr>
                                      <p:tavLst>
                                        <p:tav tm="0">
                                          <p:val>
                                            <p:fltVal val="0"/>
                                          </p:val>
                                        </p:tav>
                                        <p:tav tm="100000">
                                          <p:val>
                                            <p:strVal val="#ppt_w"/>
                                          </p:val>
                                        </p:tav>
                                      </p:tavLst>
                                    </p:anim>
                                    <p:anim calcmode="lin" valueType="num">
                                      <p:cBhvr>
                                        <p:cTn id="128" dur="500" fill="hold"/>
                                        <p:tgtEl>
                                          <p:spTgt spid="80"/>
                                        </p:tgtEl>
                                        <p:attrNameLst>
                                          <p:attrName>ppt_h</p:attrName>
                                        </p:attrNameLst>
                                      </p:cBhvr>
                                      <p:tavLst>
                                        <p:tav tm="0">
                                          <p:val>
                                            <p:fltVal val="0"/>
                                          </p:val>
                                        </p:tav>
                                        <p:tav tm="100000">
                                          <p:val>
                                            <p:strVal val="#ppt_h"/>
                                          </p:val>
                                        </p:tav>
                                      </p:tavLst>
                                    </p:anim>
                                    <p:animEffect transition="in" filter="fade">
                                      <p:cBhvr>
                                        <p:cTn id="12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79" grpId="0" animBg="1"/>
      <p:bldP spid="81" grpId="0" animBg="1"/>
      <p:bldP spid="82" grpId="0"/>
      <p:bldP spid="80" grpId="0" animBg="1"/>
      <p:bldP spid="84" grpId="0"/>
      <p:bldP spid="85" grpId="0" animBg="1"/>
      <p:bldP spid="86" grpId="0" animBg="1"/>
      <p:bldP spid="87" grpId="0"/>
      <p:bldP spid="88" grpId="0"/>
      <p:bldP spid="89" grpId="0" animBg="1"/>
      <p:bldP spid="90" grpId="0" animBg="1"/>
      <p:bldP spid="91" grpId="0"/>
      <p:bldP spid="92" grpId="0"/>
      <p:bldP spid="37" grpId="0" animBg="1"/>
      <p:bldP spid="3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28695" y="2580393"/>
          <a:ext cx="11003612" cy="3985688"/>
        </p:xfrm>
        <a:graphic>
          <a:graphicData uri="http://schemas.openxmlformats.org/drawingml/2006/table">
            <a:tbl>
              <a:tblPr firstRow="1" bandRow="1">
                <a:tableStyleId>{2D5ABB26-0587-4C30-8999-92F81FD0307C}</a:tableStyleId>
              </a:tblPr>
              <a:tblGrid>
                <a:gridCol w="3482180">
                  <a:extLst>
                    <a:ext uri="{9D8B030D-6E8A-4147-A177-3AD203B41FA5}">
                      <a16:colId xmlns:a16="http://schemas.microsoft.com/office/drawing/2014/main" val="20000"/>
                    </a:ext>
                  </a:extLst>
                </a:gridCol>
                <a:gridCol w="682991">
                  <a:extLst>
                    <a:ext uri="{9D8B030D-6E8A-4147-A177-3AD203B41FA5}">
                      <a16:colId xmlns:a16="http://schemas.microsoft.com/office/drawing/2014/main" val="20001"/>
                    </a:ext>
                  </a:extLst>
                </a:gridCol>
                <a:gridCol w="6838441">
                  <a:extLst>
                    <a:ext uri="{9D8B030D-6E8A-4147-A177-3AD203B41FA5}">
                      <a16:colId xmlns:a16="http://schemas.microsoft.com/office/drawing/2014/main" val="20002"/>
                    </a:ext>
                  </a:extLst>
                </a:gridCol>
              </a:tblGrid>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schema</a:t>
                      </a:r>
                      <a:r>
                        <a:rPr lang="en-US" sz="1800" b="1" kern="1200" baseline="0" dirty="0">
                          <a:solidFill>
                            <a:schemeClr val="tx1"/>
                          </a:solidFill>
                          <a:latin typeface="Segoe UI Light"/>
                          <a:ea typeface="+mn-ea"/>
                          <a:cs typeface="+mn-cs"/>
                        </a:rPr>
                        <a:t> free</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a:solidFill>
                            <a:schemeClr val="tx1"/>
                          </a:solidFill>
                          <a:latin typeface="Segoe UI Light"/>
                          <a:ea typeface="+mn-ea"/>
                          <a:cs typeface="+mn-cs"/>
                        </a:rPr>
                        <a:t> query</a:t>
                      </a:r>
                      <a:endParaRPr lang="en-US" sz="1800" b="1" kern="1200" dirty="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Light"/>
                          <a:ea typeface="+mn-ea"/>
                          <a:cs typeface="+mn-cs"/>
                        </a:rPr>
                        <a:t>Relational and hierarchical query </a:t>
                      </a:r>
                      <a:r>
                        <a:rPr lang="en-US" sz="1400" kern="1200" dirty="0">
                          <a:solidFill>
                            <a:schemeClr val="tx1"/>
                          </a:solidFill>
                          <a:latin typeface="Segoe UI Light"/>
                          <a:ea typeface="+mn-ea"/>
                          <a:cs typeface="+mn-cs"/>
                        </a:rPr>
                        <a:t>of application defined JSON data. Support for SQL queries with transforms,</a:t>
                      </a:r>
                      <a:r>
                        <a:rPr lang="en-US" sz="1400" kern="1200" baseline="0" dirty="0">
                          <a:solidFill>
                            <a:schemeClr val="tx1"/>
                          </a:solidFill>
                          <a:latin typeface="Segoe UI Light"/>
                          <a:ea typeface="+mn-ea"/>
                          <a:cs typeface="+mn-cs"/>
                        </a:rPr>
                        <a:t> projections and inline evaluation of </a:t>
                      </a:r>
                      <a:r>
                        <a:rPr lang="en-US" sz="1400" b="1" kern="1200" baseline="0" dirty="0">
                          <a:solidFill>
                            <a:schemeClr val="tx1"/>
                          </a:solidFill>
                          <a:latin typeface="Segoe UI Light"/>
                          <a:ea typeface="+mn-ea"/>
                          <a:cs typeface="+mn-cs"/>
                        </a:rPr>
                        <a:t>user defined JavaScript functions </a:t>
                      </a:r>
                      <a:r>
                        <a:rPr lang="en-US" sz="1400" kern="1200" baseline="0" dirty="0">
                          <a:solidFill>
                            <a:schemeClr val="tx1"/>
                          </a:solidFill>
                          <a:latin typeface="Segoe UI Light"/>
                          <a:ea typeface="+mn-ea"/>
                          <a:cs typeface="+mn-cs"/>
                        </a:rPr>
                        <a:t>(UDFs). </a:t>
                      </a:r>
                      <a:r>
                        <a:rPr lang="en-US" sz="1400" b="1" kern="1200" baseline="0" dirty="0">
                          <a:solidFill>
                            <a:schemeClr val="tx1"/>
                          </a:solidFill>
                          <a:latin typeface="Segoe UI Light"/>
                          <a:ea typeface="+mn-ea"/>
                          <a:cs typeface="+mn-cs"/>
                        </a:rPr>
                        <a:t>Automatic and consistent indexing </a:t>
                      </a:r>
                      <a:r>
                        <a:rPr lang="en-US" sz="1400" kern="1200" baseline="0" dirty="0">
                          <a:solidFill>
                            <a:schemeClr val="tx1"/>
                          </a:solidFill>
                          <a:latin typeface="Segoe UI Light"/>
                          <a:ea typeface="+mn-ea"/>
                          <a:cs typeface="+mn-cs"/>
                        </a:rPr>
                        <a:t>of all properties.</a:t>
                      </a:r>
                      <a:br>
                        <a:rPr lang="en-US" sz="1400" kern="1200" dirty="0">
                          <a:solidFill>
                            <a:schemeClr val="tx1"/>
                          </a:solidFill>
                          <a:latin typeface="Segoe UI Light"/>
                          <a:ea typeface="+mn-ea"/>
                          <a:cs typeface="+mn-cs"/>
                        </a:rPr>
                      </a:br>
                      <a:endParaRPr lang="en-US" sz="1400" kern="1200" dirty="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val="10000"/>
                  </a:ext>
                </a:extLst>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JavaScript as a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modern T-SQL</a:t>
                      </a: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Light"/>
                          <a:ea typeface="+mn-ea"/>
                          <a:cs typeface="+mn-cs"/>
                        </a:rPr>
                        <a:t>Transactional execution </a:t>
                      </a:r>
                      <a:r>
                        <a:rPr lang="en-US" sz="1400" kern="1200" dirty="0">
                          <a:solidFill>
                            <a:schemeClr val="tx1"/>
                          </a:solidFill>
                          <a:latin typeface="Segoe UI Light"/>
                          <a:ea typeface="+mn-ea"/>
                          <a:cs typeface="+mn-cs"/>
                        </a:rPr>
                        <a:t>of application defined stored procedures and triggers directly against database collections.</a:t>
                      </a:r>
                      <a:r>
                        <a:rPr lang="en-US" sz="1400" kern="1200" baseline="0" dirty="0">
                          <a:solidFill>
                            <a:schemeClr val="tx1"/>
                          </a:solidFill>
                          <a:latin typeface="Segoe UI Light"/>
                          <a:ea typeface="+mn-ea"/>
                          <a:cs typeface="+mn-cs"/>
                        </a:rPr>
                        <a:t> </a:t>
                      </a:r>
                      <a:r>
                        <a:rPr lang="en-US" sz="1400" b="1" kern="1200" baseline="0" dirty="0">
                          <a:solidFill>
                            <a:schemeClr val="tx1"/>
                          </a:solidFill>
                          <a:latin typeface="Segoe UI Light"/>
                          <a:ea typeface="+mn-ea"/>
                          <a:cs typeface="+mn-cs"/>
                        </a:rPr>
                        <a:t>Native JavaScript </a:t>
                      </a:r>
                      <a:r>
                        <a:rPr lang="en-US" sz="1400" kern="1200" baseline="0" dirty="0">
                          <a:solidFill>
                            <a:schemeClr val="tx1"/>
                          </a:solidFill>
                          <a:latin typeface="Segoe UI Light"/>
                          <a:ea typeface="+mn-ea"/>
                          <a:cs typeface="+mn-cs"/>
                        </a:rPr>
                        <a:t>support eliminating the impedance mismatch between application and database schema.</a:t>
                      </a:r>
                      <a:br>
                        <a:rPr lang="en-US" sz="1400" kern="1200" dirty="0">
                          <a:solidFill>
                            <a:schemeClr val="tx1"/>
                          </a:solidFill>
                          <a:latin typeface="Segoe UI Light"/>
                          <a:ea typeface="+mn-ea"/>
                          <a:cs typeface="+mn-cs"/>
                        </a:rPr>
                      </a:br>
                      <a:endParaRPr lang="en-US" sz="1400" b="1" kern="1200" dirty="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val="10001"/>
                  </a:ext>
                </a:extLst>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tunable</a:t>
                      </a:r>
                      <a:r>
                        <a:rPr lang="en-US" sz="1800" b="1" kern="1200" baseline="0" dirty="0">
                          <a:solidFill>
                            <a:schemeClr val="tx1"/>
                          </a:solidFill>
                          <a:latin typeface="Segoe UI Light"/>
                          <a:ea typeface="+mn-ea"/>
                          <a:cs typeface="+mn-cs"/>
                        </a:rPr>
                        <a:t>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a:solidFill>
                            <a:schemeClr val="tx1"/>
                          </a:solidFill>
                          <a:latin typeface="Segoe UI Light"/>
                          <a:ea typeface="+mn-ea"/>
                          <a:cs typeface="+mn-cs"/>
                        </a:rPr>
                        <a:t>consistency</a:t>
                      </a:r>
                      <a:r>
                        <a:rPr lang="en-US" sz="1800" b="1" kern="1200" dirty="0">
                          <a:solidFill>
                            <a:schemeClr val="tx1"/>
                          </a:solidFill>
                          <a:latin typeface="Segoe UI Light"/>
                          <a:ea typeface="+mn-ea"/>
                          <a:cs typeface="+mn-cs"/>
                        </a:rPr>
                        <a:t> </a:t>
                      </a:r>
                      <a:endParaRPr lang="en-US" sz="1800" kern="1200" dirty="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Segoe UI Light"/>
                          <a:ea typeface="+mn-ea"/>
                          <a:cs typeface="+mn-cs"/>
                        </a:rPr>
                        <a:t>Well</a:t>
                      </a:r>
                      <a:r>
                        <a:rPr lang="en-US" sz="1400" kern="1200" baseline="0" dirty="0">
                          <a:solidFill>
                            <a:schemeClr val="tx1"/>
                          </a:solidFill>
                          <a:latin typeface="Segoe UI Light"/>
                          <a:ea typeface="+mn-ea"/>
                          <a:cs typeface="+mn-cs"/>
                        </a:rPr>
                        <a:t> defined consistency levels to achieve optimal tradeoff between consistency and performance. </a:t>
                      </a:r>
                      <a:r>
                        <a:rPr lang="en-US" sz="1400" b="1" kern="1200" baseline="0" dirty="0">
                          <a:solidFill>
                            <a:schemeClr val="tx1"/>
                          </a:solidFill>
                          <a:latin typeface="Segoe UI Light"/>
                          <a:ea typeface="+mn-ea"/>
                          <a:cs typeface="+mn-cs"/>
                        </a:rPr>
                        <a:t>Four distinct consistency levels </a:t>
                      </a:r>
                      <a:r>
                        <a:rPr lang="en-US" sz="1400" kern="1200" baseline="0" dirty="0">
                          <a:solidFill>
                            <a:schemeClr val="tx1"/>
                          </a:solidFill>
                          <a:latin typeface="Segoe UI Light"/>
                          <a:ea typeface="+mn-ea"/>
                          <a:cs typeface="+mn-cs"/>
                        </a:rPr>
                        <a:t>for queries and read – Strong, Bounded-Staleness, Session and Eventual. </a:t>
                      </a:r>
                      <a:r>
                        <a:rPr lang="en-US" sz="1400" b="1" kern="1200" baseline="0" dirty="0">
                          <a:solidFill>
                            <a:schemeClr val="tx1"/>
                          </a:solidFill>
                          <a:latin typeface="Segoe UI Light"/>
                          <a:ea typeface="+mn-ea"/>
                          <a:cs typeface="+mn-cs"/>
                        </a:rPr>
                        <a:t>Granular control </a:t>
                      </a:r>
                      <a:r>
                        <a:rPr lang="en-US" sz="1400" kern="1200" baseline="0" dirty="0">
                          <a:solidFill>
                            <a:schemeClr val="tx1"/>
                          </a:solidFill>
                          <a:latin typeface="Segoe UI Light"/>
                          <a:ea typeface="+mn-ea"/>
                          <a:cs typeface="+mn-cs"/>
                        </a:rPr>
                        <a:t>over consistency, availability and latency</a:t>
                      </a:r>
                      <a:endParaRPr lang="en-US" sz="1400" kern="1200" dirty="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val="10002"/>
                  </a:ext>
                </a:extLst>
              </a:tr>
              <a:tr h="627497">
                <a:tc>
                  <a:txBody>
                    <a:bodyPr/>
                    <a:lstStyle/>
                    <a:p>
                      <a:pPr algn="r"/>
                      <a:r>
                        <a:rPr lang="en-US" sz="1800" b="1" kern="1200" dirty="0">
                          <a:solidFill>
                            <a:schemeClr val="tx1"/>
                          </a:solidFill>
                          <a:latin typeface="Segoe UI Light"/>
                          <a:ea typeface="+mn-ea"/>
                          <a:cs typeface="+mn-cs"/>
                        </a:rPr>
                        <a:t>fully </a:t>
                      </a:r>
                    </a:p>
                    <a:p>
                      <a:pPr algn="r"/>
                      <a:r>
                        <a:rPr lang="en-US" sz="1800" b="1" kern="1200" dirty="0">
                          <a:solidFill>
                            <a:schemeClr val="tx1"/>
                          </a:solidFill>
                          <a:latin typeface="Segoe UI Light"/>
                          <a:ea typeface="+mn-ea"/>
                          <a:cs typeface="+mn-cs"/>
                        </a:rPr>
                        <a:t>managed</a:t>
                      </a:r>
                    </a:p>
                  </a:txBody>
                  <a:tcPr marL="89642" marR="89642" marT="44821" marB="44821"/>
                </a:tc>
                <a:tc>
                  <a:txBody>
                    <a:bodyPr/>
                    <a:lstStyle/>
                    <a:p>
                      <a:endParaRPr lang="en-US" sz="1800" kern="1200" dirty="0">
                        <a:solidFill>
                          <a:schemeClr val="tx1"/>
                        </a:solidFill>
                        <a:latin typeface="Segoe UI Light"/>
                        <a:ea typeface="+mn-ea"/>
                        <a:cs typeface="+mn-cs"/>
                      </a:endParaRPr>
                    </a:p>
                  </a:txBody>
                  <a:tcPr marL="89642" marR="89642" marT="44821" marB="44821"/>
                </a:tc>
                <a:tc>
                  <a:txBody>
                    <a:bodyPr/>
                    <a:lstStyle/>
                    <a:p>
                      <a:pPr marL="0" indent="0" defTabSz="932419" fontAlgn="base">
                        <a:spcBef>
                          <a:spcPct val="0"/>
                        </a:spcBef>
                        <a:spcAft>
                          <a:spcPct val="0"/>
                        </a:spcAft>
                        <a:buFont typeface="Wingdings" panose="05000000000000000000" pitchFamily="2" charset="2"/>
                        <a:buNone/>
                      </a:pPr>
                      <a:r>
                        <a:rPr lang="en-US" sz="1400" b="1" dirty="0">
                          <a:latin typeface="Segoe UI Light"/>
                        </a:rPr>
                        <a:t>Simple to provision and access </a:t>
                      </a:r>
                      <a:r>
                        <a:rPr lang="en-US" sz="1400" dirty="0">
                          <a:latin typeface="Segoe UI Light"/>
                        </a:rPr>
                        <a:t>databases without managing VM or cluster infrastructure. Operated with </a:t>
                      </a:r>
                      <a:r>
                        <a:rPr lang="en-US" sz="1400" b="1" dirty="0">
                          <a:latin typeface="Segoe UI Light"/>
                        </a:rPr>
                        <a:t>99.95% availability </a:t>
                      </a:r>
                      <a:r>
                        <a:rPr lang="en-US" sz="1400" dirty="0">
                          <a:latin typeface="Segoe UI Light"/>
                        </a:rPr>
                        <a:t>and automatically</a:t>
                      </a:r>
                      <a:r>
                        <a:rPr lang="en-US" sz="1400" baseline="0" dirty="0">
                          <a:latin typeface="Segoe UI Light"/>
                        </a:rPr>
                        <a:t> backed up to prevent against regional failures</a:t>
                      </a:r>
                      <a:endParaRPr lang="en-US" sz="1400"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val="10003"/>
                  </a:ext>
                </a:extLst>
              </a:tr>
            </a:tbl>
          </a:graphicData>
        </a:graphic>
      </p:graphicFrame>
      <p:sp>
        <p:nvSpPr>
          <p:cNvPr id="11"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7" name="Title 1"/>
          <p:cNvSpPr txBox="1">
            <a:spLocks/>
          </p:cNvSpPr>
          <p:nvPr/>
        </p:nvSpPr>
        <p:spPr>
          <a:xfrm>
            <a:off x="8701078" y="201544"/>
            <a:ext cx="3321931"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intro</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grpSp>
        <p:nvGrpSpPr>
          <p:cNvPr id="46" name="Group 45"/>
          <p:cNvGrpSpPr/>
          <p:nvPr/>
        </p:nvGrpSpPr>
        <p:grpSpPr>
          <a:xfrm>
            <a:off x="1070391" y="2285882"/>
            <a:ext cx="1317461" cy="1185736"/>
            <a:chOff x="1235354" y="1250841"/>
            <a:chExt cx="1466721" cy="1295568"/>
          </a:xfrm>
        </p:grpSpPr>
        <p:sp>
          <p:nvSpPr>
            <p:cNvPr id="6" name="TextBox 5"/>
            <p:cNvSpPr txBox="1"/>
            <p:nvPr/>
          </p:nvSpPr>
          <p:spPr>
            <a:xfrm>
              <a:off x="1235354" y="1250841"/>
              <a:ext cx="1466721" cy="1295568"/>
            </a:xfrm>
            <a:prstGeom prst="rect">
              <a:avLst/>
            </a:prstGeom>
            <a:noFill/>
          </p:spPr>
          <p:txBody>
            <a:bodyPr wrap="none" lIns="179285" tIns="143428" rIns="179285" bIns="143428" rtlCol="0">
              <a:spAutoFit/>
            </a:bodyPr>
            <a:lstStyle/>
            <a:p>
              <a:pPr defTabSz="914367">
                <a:lnSpc>
                  <a:spcPct val="90000"/>
                </a:lnSpc>
              </a:pPr>
              <a:r>
                <a:rPr lang="en-US" sz="6470" dirty="0">
                  <a:solidFill>
                    <a:srgbClr val="FFFFFF">
                      <a:lumMod val="50000"/>
                    </a:srgbClr>
                  </a:solidFill>
                </a:rPr>
                <a:t>{  }</a:t>
              </a:r>
            </a:p>
          </p:txBody>
        </p:sp>
        <p:grpSp>
          <p:nvGrpSpPr>
            <p:cNvPr id="10" name="Group 9"/>
            <p:cNvGrpSpPr/>
            <p:nvPr/>
          </p:nvGrpSpPr>
          <p:grpSpPr>
            <a:xfrm rot="19041038">
              <a:off x="1799817" y="1675470"/>
              <a:ext cx="571313" cy="837578"/>
              <a:chOff x="1514575" y="5176007"/>
              <a:chExt cx="546712" cy="1108657"/>
            </a:xfrm>
          </p:grpSpPr>
          <p:sp>
            <p:nvSpPr>
              <p:cNvPr id="12" name="Oval 11"/>
              <p:cNvSpPr/>
              <p:nvPr/>
            </p:nvSpPr>
            <p:spPr bwMode="auto">
              <a:xfrm>
                <a:off x="1514575" y="5176007"/>
                <a:ext cx="546712" cy="558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720548" y="5353486"/>
                <a:ext cx="134765" cy="9311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31098" y="5281851"/>
                <a:ext cx="313664" cy="3469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1262044" y="3781394"/>
            <a:ext cx="934155" cy="566895"/>
            <a:chOff x="1131606" y="4284838"/>
            <a:chExt cx="1346844" cy="837165"/>
          </a:xfrm>
        </p:grpSpPr>
        <p:pic>
          <p:nvPicPr>
            <p:cNvPr id="16" name="Picture 4" descr="http://tyrula.com/wp-content/uploads/2014/02/icon_g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606" y="4626005"/>
              <a:ext cx="495998" cy="4959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tyrula.com/wp-content/uploads/2014/02/icon_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1285" y="4284838"/>
              <a:ext cx="837165" cy="83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1194027" y="4970854"/>
            <a:ext cx="1070189" cy="908571"/>
            <a:chOff x="1701951" y="4576242"/>
            <a:chExt cx="3326674" cy="2241798"/>
          </a:xfrm>
        </p:grpSpPr>
        <p:sp>
          <p:nvSpPr>
            <p:cNvPr id="20" name="Oval 19"/>
            <p:cNvSpPr/>
            <p:nvPr/>
          </p:nvSpPr>
          <p:spPr bwMode="auto">
            <a:xfrm>
              <a:off x="1991615" y="4576242"/>
              <a:ext cx="2595155" cy="2045889"/>
            </a:xfrm>
            <a:prstGeom prst="ellipse">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20" idx="2"/>
              <a:endCxn id="20" idx="6"/>
            </p:cNvCxnSpPr>
            <p:nvPr/>
          </p:nvCxnSpPr>
          <p:spPr>
            <a:xfrm>
              <a:off x="1991615" y="5599187"/>
              <a:ext cx="2595155" cy="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1701951" y="5645258"/>
              <a:ext cx="3326674" cy="11727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p:cNvSpPr/>
            <p:nvPr/>
          </p:nvSpPr>
          <p:spPr bwMode="auto">
            <a:xfrm rot="21069524">
              <a:off x="3101957" y="5137358"/>
              <a:ext cx="374469" cy="400595"/>
            </a:xfrm>
            <a:prstGeom prst="teardrop">
              <a:avLst>
                <a:gd name="adj" fmla="val 2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3657600" y="4715362"/>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4349932" y="5290067"/>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2769325" y="4715361"/>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2148631" y="5287543"/>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990755" y="6031392"/>
            <a:ext cx="1476732" cy="748698"/>
            <a:chOff x="357183" y="5281771"/>
            <a:chExt cx="2717074" cy="1426986"/>
          </a:xfrm>
        </p:grpSpPr>
        <p:sp>
          <p:nvSpPr>
            <p:cNvPr id="37" name="Oval 36"/>
            <p:cNvSpPr/>
            <p:nvPr/>
          </p:nvSpPr>
          <p:spPr bwMode="auto">
            <a:xfrm>
              <a:off x="889366" y="5560113"/>
              <a:ext cx="796007" cy="718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1269183" y="5281771"/>
              <a:ext cx="1038273" cy="1102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2058508" y="5671332"/>
              <a:ext cx="522515" cy="471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57183" y="6099157"/>
              <a:ext cx="2717074"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1995795" y="5368121"/>
              <a:ext cx="522515" cy="5352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Down Arrow 41"/>
            <p:cNvSpPr/>
            <p:nvPr/>
          </p:nvSpPr>
          <p:spPr bwMode="auto">
            <a:xfrm>
              <a:off x="1266617" y="5954646"/>
              <a:ext cx="581037" cy="49115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Down Arrow 42"/>
            <p:cNvSpPr/>
            <p:nvPr/>
          </p:nvSpPr>
          <p:spPr bwMode="auto">
            <a:xfrm rot="10800000">
              <a:off x="1557535" y="5607999"/>
              <a:ext cx="581037" cy="49115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a:off x="5459152" y="2386725"/>
            <a:ext cx="234348" cy="11213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normAutofit fontScale="90000"/>
          </a:bodyPr>
          <a:lstStyle/>
          <a:p>
            <a:r>
              <a:rPr lang="en-US" sz="5400" spc="-75" dirty="0">
                <a:solidFill>
                  <a:srgbClr val="505050"/>
                </a:solidFill>
                <a:cs typeface="Segoe UI Light"/>
              </a:rPr>
              <a:t>Microsoft Azure DocumentDB</a:t>
            </a:r>
            <a:br>
              <a:rPr lang="en-US" sz="5400" spc="-75" dirty="0">
                <a:solidFill>
                  <a:srgbClr val="505050"/>
                </a:solidFill>
                <a:cs typeface="Segoe UI Light"/>
              </a:rPr>
            </a:br>
            <a:endParaRPr lang="en-US" dirty="0"/>
          </a:p>
        </p:txBody>
      </p:sp>
      <p:sp>
        <p:nvSpPr>
          <p:cNvPr id="72" name="Rectangle 71"/>
          <p:cNvSpPr/>
          <p:nvPr/>
        </p:nvSpPr>
        <p:spPr bwMode="auto">
          <a:xfrm>
            <a:off x="2842046" y="1277772"/>
            <a:ext cx="222305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Database</a:t>
            </a:r>
          </a:p>
        </p:txBody>
      </p:sp>
      <p:sp>
        <p:nvSpPr>
          <p:cNvPr id="73" name="Rectangle 72"/>
          <p:cNvSpPr/>
          <p:nvPr/>
        </p:nvSpPr>
        <p:spPr bwMode="auto">
          <a:xfrm>
            <a:off x="7450180" y="1276350"/>
            <a:ext cx="222978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HBase</a:t>
            </a:r>
          </a:p>
        </p:txBody>
      </p:sp>
      <p:sp>
        <p:nvSpPr>
          <p:cNvPr id="74" name="Rectangle 73"/>
          <p:cNvSpPr/>
          <p:nvPr/>
        </p:nvSpPr>
        <p:spPr bwMode="auto">
          <a:xfrm>
            <a:off x="9760980" y="1277772"/>
            <a:ext cx="222305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Tables/Blobs</a:t>
            </a:r>
          </a:p>
        </p:txBody>
      </p:sp>
      <p:sp>
        <p:nvSpPr>
          <p:cNvPr id="75" name="Rectangle 74"/>
          <p:cNvSpPr/>
          <p:nvPr/>
        </p:nvSpPr>
        <p:spPr bwMode="auto">
          <a:xfrm>
            <a:off x="530563" y="1277772"/>
            <a:ext cx="2223745"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Server </a:t>
            </a:r>
            <a:br>
              <a:rPr lang="en-US" sz="2000" kern="0" dirty="0">
                <a:ln>
                  <a:solidFill>
                    <a:srgbClr val="FFFFFF">
                      <a:alpha val="0"/>
                    </a:srgbClr>
                  </a:solidFill>
                </a:ln>
                <a:solidFill>
                  <a:srgbClr val="FFFFFF"/>
                </a:solidFill>
              </a:rPr>
            </a:br>
            <a:r>
              <a:rPr lang="en-US" sz="2000" kern="0" dirty="0">
                <a:ln>
                  <a:solidFill>
                    <a:srgbClr val="FFFFFF">
                      <a:alpha val="0"/>
                    </a:srgbClr>
                  </a:solidFill>
                </a:ln>
                <a:solidFill>
                  <a:srgbClr val="FFFFFF"/>
                </a:solidFill>
              </a:rPr>
              <a:t>in a VM</a:t>
            </a:r>
          </a:p>
        </p:txBody>
      </p:sp>
      <p:sp>
        <p:nvSpPr>
          <p:cNvPr id="76" name="Rectangle 75"/>
          <p:cNvSpPr/>
          <p:nvPr/>
        </p:nvSpPr>
        <p:spPr bwMode="auto">
          <a:xfrm>
            <a:off x="5152844" y="1277078"/>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DocumentDB</a:t>
            </a:r>
          </a:p>
        </p:txBody>
      </p:sp>
      <p:pic>
        <p:nvPicPr>
          <p:cNvPr id="77" name="Picture 7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067197" y="1840118"/>
            <a:ext cx="592823" cy="351790"/>
          </a:xfrm>
          <a:prstGeom prst="rect">
            <a:avLst/>
          </a:prstGeom>
        </p:spPr>
      </p:pic>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744314" y="1750837"/>
            <a:ext cx="530352" cy="530352"/>
          </a:xfrm>
          <a:prstGeom prst="rect">
            <a:avLst/>
          </a:prstGeom>
        </p:spPr>
      </p:pic>
      <p:pic>
        <p:nvPicPr>
          <p:cNvPr id="79" name="Picture 7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442303" y="1749218"/>
            <a:ext cx="533591" cy="533591"/>
          </a:xfrm>
          <a:prstGeom prst="rect">
            <a:avLst/>
          </a:prstGeom>
        </p:spPr>
      </p:pic>
      <p:pic>
        <p:nvPicPr>
          <p:cNvPr id="80" name="Picture 7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83365" y="1750837"/>
            <a:ext cx="530352" cy="530352"/>
          </a:xfrm>
          <a:prstGeom prst="rect">
            <a:avLst/>
          </a:prstGeom>
        </p:spPr>
      </p:pic>
      <p:pic>
        <p:nvPicPr>
          <p:cNvPr id="81" name="Picture 8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1394728" y="1750837"/>
            <a:ext cx="530352" cy="530352"/>
          </a:xfrm>
          <a:prstGeom prst="rect">
            <a:avLst/>
          </a:prstGeom>
        </p:spPr>
      </p:pic>
      <p:pic>
        <p:nvPicPr>
          <p:cNvPr id="82" name="Picture 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917763" y="1666933"/>
            <a:ext cx="664049" cy="664049"/>
          </a:xfrm>
          <a:prstGeom prst="rect">
            <a:avLst/>
          </a:prstGeom>
        </p:spPr>
      </p:pic>
    </p:spTree>
    <p:extLst>
      <p:ext uri="{BB962C8B-B14F-4D97-AF65-F5344CB8AC3E}">
        <p14:creationId xmlns:p14="http://schemas.microsoft.com/office/powerpoint/2010/main" val="9662346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305924" y="4867769"/>
            <a:ext cx="2886075" cy="164532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4089776" y="3245945"/>
            <a:ext cx="36576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b="1" dirty="0">
                <a:gradFill>
                  <a:gsLst>
                    <a:gs pos="0">
                      <a:srgbClr val="FFFFFF"/>
                    </a:gs>
                    <a:gs pos="100000">
                      <a:srgbClr val="FFFFFF"/>
                    </a:gs>
                  </a:gsLst>
                  <a:lin ang="5400000" scaled="1"/>
                </a:gradFill>
                <a:latin typeface="+mj-lt"/>
              </a:rPr>
              <a:t>Reliable &amp; </a:t>
            </a:r>
          </a:p>
          <a:p>
            <a:pPr>
              <a:spcBef>
                <a:spcPts val="0"/>
              </a:spcBef>
            </a:pPr>
            <a:r>
              <a:rPr lang="en-US" sz="1800" b="1" dirty="0">
                <a:gradFill>
                  <a:gsLst>
                    <a:gs pos="0">
                      <a:srgbClr val="FFFFFF"/>
                    </a:gs>
                    <a:gs pos="100000">
                      <a:srgbClr val="FFFFFF"/>
                    </a:gs>
                  </a:gsLst>
                  <a:lin ang="5400000" scaled="1"/>
                </a:gradFill>
                <a:latin typeface="+mj-lt"/>
              </a:rPr>
              <a:t>Predictable Performance</a:t>
            </a:r>
          </a:p>
        </p:txBody>
      </p:sp>
      <p:sp>
        <p:nvSpPr>
          <p:cNvPr id="16" name="TextBox 15"/>
          <p:cNvSpPr txBox="1"/>
          <p:nvPr/>
        </p:nvSpPr>
        <p:spPr>
          <a:xfrm>
            <a:off x="4089775" y="4110146"/>
            <a:ext cx="3657600" cy="221500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800" dirty="0">
                <a:solidFill>
                  <a:schemeClr val="tx1"/>
                </a:solidFill>
              </a:rPr>
              <a:t>Fast, predictable performance</a:t>
            </a:r>
          </a:p>
          <a:p>
            <a:pPr>
              <a:lnSpc>
                <a:spcPct val="90000"/>
              </a:lnSpc>
            </a:pPr>
            <a:r>
              <a:rPr lang="en-US" sz="1800" dirty="0">
                <a:solidFill>
                  <a:schemeClr val="tx1"/>
                </a:solidFill>
              </a:rPr>
              <a:t>Tunable consistency</a:t>
            </a:r>
          </a:p>
          <a:p>
            <a:pPr>
              <a:lnSpc>
                <a:spcPct val="90000"/>
              </a:lnSpc>
            </a:pPr>
            <a:r>
              <a:rPr lang="en-US" sz="1800" dirty="0">
                <a:solidFill>
                  <a:schemeClr val="tx1"/>
                </a:solidFill>
              </a:rPr>
              <a:t>Elastic scale</a:t>
            </a:r>
          </a:p>
        </p:txBody>
      </p:sp>
      <p:sp>
        <p:nvSpPr>
          <p:cNvPr id="2" name="Title 1"/>
          <p:cNvSpPr>
            <a:spLocks noGrp="1"/>
          </p:cNvSpPr>
          <p:nvPr>
            <p:ph type="title"/>
          </p:nvPr>
        </p:nvSpPr>
        <p:spPr/>
        <p:txBody>
          <a:bodyPr/>
          <a:lstStyle/>
          <a:p>
            <a:r>
              <a:rPr lang="en-US" dirty="0"/>
              <a:t>DocumentDB</a:t>
            </a:r>
          </a:p>
        </p:txBody>
      </p:sp>
      <p:sp>
        <p:nvSpPr>
          <p:cNvPr id="12" name="Rectangle 11"/>
          <p:cNvSpPr/>
          <p:nvPr/>
        </p:nvSpPr>
        <p:spPr>
          <a:xfrm>
            <a:off x="361692" y="1450995"/>
            <a:ext cx="11470935" cy="1461939"/>
          </a:xfrm>
          <a:prstGeom prst="rect">
            <a:avLst/>
          </a:prstGeom>
        </p:spPr>
        <p:txBody>
          <a:bodyPr wrap="square">
            <a:spAutoFit/>
          </a:bodyPr>
          <a:lstStyle/>
          <a:p>
            <a:pPr>
              <a:spcAft>
                <a:spcPts val="600"/>
              </a:spcAft>
            </a:pPr>
            <a:r>
              <a:rPr lang="en-US" sz="2800" dirty="0">
                <a:latin typeface="+mj-lt"/>
                <a:ea typeface="Calibri" panose="020F0502020204030204" pitchFamily="34" charset="0"/>
                <a:cs typeface="Segoe UI Semibold" panose="020B0702040204020203" pitchFamily="34" charset="0"/>
              </a:rPr>
              <a:t>NoSQL document database-as-a-service</a:t>
            </a:r>
            <a:endParaRPr lang="en-US" sz="2800" dirty="0">
              <a:solidFill>
                <a:srgbClr val="3F3F3F"/>
              </a:solidFill>
              <a:latin typeface="+mj-lt"/>
              <a:ea typeface="Calibri" panose="020F0502020204030204" pitchFamily="34" charset="0"/>
              <a:cs typeface="Calibri" panose="020F0502020204030204" pitchFamily="34" charset="0"/>
            </a:endParaRPr>
          </a:p>
          <a:p>
            <a:pPr>
              <a:spcAft>
                <a:spcPts val="600"/>
              </a:spcAft>
            </a:pPr>
            <a:r>
              <a:rPr lang="en-US" sz="2800" dirty="0">
                <a:latin typeface="+mj-lt"/>
              </a:rPr>
              <a:t>First of its kind database service to offer native support for JavaScript, SQL query and transactions over JSON documents.</a:t>
            </a:r>
          </a:p>
        </p:txBody>
      </p:sp>
      <p:sp>
        <p:nvSpPr>
          <p:cNvPr id="14" name="TextBox 13"/>
          <p:cNvSpPr txBox="1"/>
          <p:nvPr/>
        </p:nvSpPr>
        <p:spPr>
          <a:xfrm>
            <a:off x="486275" y="4110147"/>
            <a:ext cx="3428998" cy="221500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800" dirty="0">
                <a:solidFill>
                  <a:schemeClr val="tx1"/>
                </a:solidFill>
              </a:rPr>
              <a:t>Query JSON data with no secondary indices</a:t>
            </a:r>
          </a:p>
          <a:p>
            <a:pPr>
              <a:lnSpc>
                <a:spcPct val="90000"/>
              </a:lnSpc>
            </a:pPr>
            <a:r>
              <a:rPr lang="en-US" sz="1800" dirty="0">
                <a:solidFill>
                  <a:schemeClr val="tx1"/>
                </a:solidFill>
              </a:rPr>
              <a:t>Native JavaScript transactional processing</a:t>
            </a:r>
          </a:p>
          <a:p>
            <a:pPr>
              <a:lnSpc>
                <a:spcPct val="90000"/>
              </a:lnSpc>
            </a:pPr>
            <a:r>
              <a:rPr lang="en-US" sz="1800" dirty="0">
                <a:solidFill>
                  <a:schemeClr val="tx1"/>
                </a:solidFill>
              </a:rPr>
              <a:t>Familiar SQL-based query language</a:t>
            </a:r>
          </a:p>
        </p:txBody>
      </p:sp>
      <p:sp>
        <p:nvSpPr>
          <p:cNvPr id="15" name="TextBox 14"/>
          <p:cNvSpPr txBox="1"/>
          <p:nvPr/>
        </p:nvSpPr>
        <p:spPr>
          <a:xfrm>
            <a:off x="7921877" y="4118504"/>
            <a:ext cx="3429001" cy="2207468"/>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r>
              <a:rPr lang="en-US" sz="1800" dirty="0">
                <a:solidFill>
                  <a:schemeClr val="tx1"/>
                </a:solidFill>
              </a:rPr>
              <a:t>Build with familiar tools – REST, JSON, JavaScript</a:t>
            </a:r>
          </a:p>
          <a:p>
            <a:r>
              <a:rPr lang="en-US" sz="1800" dirty="0">
                <a:solidFill>
                  <a:schemeClr val="tx1"/>
                </a:solidFill>
              </a:rPr>
              <a:t>Easy to start and fully-managed</a:t>
            </a:r>
          </a:p>
          <a:p>
            <a:r>
              <a:rPr lang="en-US" sz="1800" dirty="0">
                <a:solidFill>
                  <a:schemeClr val="tx1"/>
                </a:solidFill>
              </a:rPr>
              <a:t>Enterprise-grade Azure platform</a:t>
            </a:r>
          </a:p>
        </p:txBody>
      </p:sp>
      <p:sp>
        <p:nvSpPr>
          <p:cNvPr id="17" name="TextBox 475"/>
          <p:cNvSpPr txBox="1"/>
          <p:nvPr/>
        </p:nvSpPr>
        <p:spPr>
          <a:xfrm>
            <a:off x="486273" y="3245946"/>
            <a:ext cx="3428996" cy="749613"/>
          </a:xfrm>
          <a:prstGeom prst="rect">
            <a:avLst/>
          </a:prstGeom>
          <a:solidFill>
            <a:schemeClr val="accent1"/>
          </a:solidFill>
        </p:spPr>
        <p:txBody>
          <a:bodyPr wrap="square" lIns="182832" tIns="182832" rIns="182832" bIns="182832" rtlCol="0" anchor="ctr">
            <a:noAutofit/>
          </a:bodyPr>
          <a:lstStyle/>
          <a:p>
            <a:pPr defTabSz="913675">
              <a:lnSpc>
                <a:spcPct val="90000"/>
              </a:lnSpc>
              <a:defRPr/>
            </a:pPr>
            <a:r>
              <a:rPr lang="en-US" b="1" kern="0" dirty="0">
                <a:gradFill>
                  <a:gsLst>
                    <a:gs pos="0">
                      <a:srgbClr val="FFFFFF"/>
                    </a:gs>
                    <a:gs pos="100000">
                      <a:srgbClr val="FFFFFF"/>
                    </a:gs>
                  </a:gsLst>
                  <a:lin ang="5400000" scaled="1"/>
                </a:gradFill>
                <a:latin typeface="+mj-lt"/>
                <a:cs typeface="Segoe UI" panose="020B0502040204020203" pitchFamily="34" charset="0"/>
              </a:rPr>
              <a:t>Rich Query and Transactions </a:t>
            </a:r>
          </a:p>
          <a:p>
            <a:pPr defTabSz="913675">
              <a:lnSpc>
                <a:spcPct val="90000"/>
              </a:lnSpc>
              <a:defRPr/>
            </a:pPr>
            <a:r>
              <a:rPr lang="en-US" b="1" kern="0" dirty="0">
                <a:gradFill>
                  <a:gsLst>
                    <a:gs pos="0">
                      <a:srgbClr val="FFFFFF"/>
                    </a:gs>
                    <a:gs pos="100000">
                      <a:srgbClr val="FFFFFF"/>
                    </a:gs>
                  </a:gsLst>
                  <a:lin ang="5400000" scaled="1"/>
                </a:gradFill>
                <a:latin typeface="+mj-lt"/>
                <a:cs typeface="Segoe UI" panose="020B0502040204020203" pitchFamily="34" charset="0"/>
              </a:rPr>
              <a:t>over JSON Data</a:t>
            </a:r>
          </a:p>
        </p:txBody>
      </p:sp>
      <p:sp>
        <p:nvSpPr>
          <p:cNvPr id="18" name="TextBox 477"/>
          <p:cNvSpPr txBox="1"/>
          <p:nvPr/>
        </p:nvSpPr>
        <p:spPr>
          <a:xfrm>
            <a:off x="7921877" y="3251834"/>
            <a:ext cx="34290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b="1" dirty="0">
                <a:gradFill>
                  <a:gsLst>
                    <a:gs pos="0">
                      <a:srgbClr val="FFFFFF"/>
                    </a:gs>
                    <a:gs pos="100000">
                      <a:srgbClr val="FFFFFF"/>
                    </a:gs>
                  </a:gsLst>
                  <a:lin ang="5400000" scaled="1"/>
                </a:gradFill>
                <a:latin typeface="+mj-lt"/>
              </a:rPr>
              <a:t>Rapid Development</a:t>
            </a:r>
          </a:p>
        </p:txBody>
      </p:sp>
    </p:spTree>
    <p:extLst>
      <p:ext uri="{BB962C8B-B14F-4D97-AF65-F5344CB8AC3E}">
        <p14:creationId xmlns:p14="http://schemas.microsoft.com/office/powerpoint/2010/main" val="1813939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DocumentDB: A Document Store</a:t>
            </a:r>
          </a:p>
        </p:txBody>
      </p:sp>
      <p:sp>
        <p:nvSpPr>
          <p:cNvPr id="404" name="Rectangle 403"/>
          <p:cNvSpPr/>
          <p:nvPr/>
        </p:nvSpPr>
        <p:spPr bwMode="auto">
          <a:xfrm>
            <a:off x="4318184" y="2227571"/>
            <a:ext cx="7432425" cy="4261024"/>
          </a:xfrm>
          <a:prstGeom prst="rect">
            <a:avLst/>
          </a:prstGeom>
          <a:solidFill>
            <a:schemeClr val="accent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21876" tIns="60938" rIns="121876" bIns="60938" numCol="1" rtlCol="0" anchor="ctr" anchorCtr="0" compatLnSpc="1">
            <a:prstTxWarp prst="textNoShape">
              <a:avLst/>
            </a:prstTxWarp>
          </a:bodyPr>
          <a:lstStyle/>
          <a:p>
            <a:pPr algn="ctr" defTabSz="913886" fontAlgn="base">
              <a:spcBef>
                <a:spcPct val="0"/>
              </a:spcBef>
              <a:spcAft>
                <a:spcPct val="0"/>
              </a:spcAft>
            </a:pPr>
            <a:endParaRPr lang="en-US" sz="2300" dirty="0">
              <a:solidFill>
                <a:srgbClr val="FFFFFF"/>
              </a:solidFill>
              <a:ea typeface="Segoe UI" pitchFamily="34" charset="0"/>
              <a:cs typeface="Segoe UI" pitchFamily="34" charset="0"/>
            </a:endParaRPr>
          </a:p>
        </p:txBody>
      </p:sp>
      <p:sp>
        <p:nvSpPr>
          <p:cNvPr id="2" name="TextBox 1"/>
          <p:cNvSpPr txBox="1"/>
          <p:nvPr/>
        </p:nvSpPr>
        <p:spPr>
          <a:xfrm>
            <a:off x="4353509" y="1785458"/>
            <a:ext cx="7334516" cy="390698"/>
          </a:xfrm>
          <a:prstGeom prst="rect">
            <a:avLst/>
          </a:prstGeom>
          <a:noFill/>
        </p:spPr>
        <p:txBody>
          <a:bodyPr wrap="none" lIns="121882" tIns="60940" rIns="121882" bIns="60940" rtlCol="0">
            <a:noAutofit/>
          </a:bodyPr>
          <a:lstStyle/>
          <a:p>
            <a:pPr algn="ctr">
              <a:buClr>
                <a:srgbClr val="FFFFFF"/>
              </a:buClr>
            </a:pPr>
            <a:r>
              <a:rPr lang="en-US" dirty="0">
                <a:solidFill>
                  <a:schemeClr val="accent1"/>
                </a:solidFill>
                <a:cs typeface="Segoe UI" pitchFamily="34" charset="0"/>
              </a:rPr>
              <a:t>Collections</a:t>
            </a:r>
          </a:p>
        </p:txBody>
      </p:sp>
      <p:sp>
        <p:nvSpPr>
          <p:cNvPr id="90" name="TextBox 89"/>
          <p:cNvSpPr txBox="1"/>
          <p:nvPr/>
        </p:nvSpPr>
        <p:spPr>
          <a:xfrm>
            <a:off x="4233550" y="2271817"/>
            <a:ext cx="375944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1</a:t>
            </a:r>
          </a:p>
        </p:txBody>
      </p:sp>
      <p:sp>
        <p:nvSpPr>
          <p:cNvPr id="80" name="TextBox 79"/>
          <p:cNvSpPr txBox="1"/>
          <p:nvPr/>
        </p:nvSpPr>
        <p:spPr>
          <a:xfrm>
            <a:off x="8257286" y="2271815"/>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2</a:t>
            </a:r>
          </a:p>
        </p:txBody>
      </p:sp>
      <p:grpSp>
        <p:nvGrpSpPr>
          <p:cNvPr id="10" name="Group 9"/>
          <p:cNvGrpSpPr/>
          <p:nvPr/>
        </p:nvGrpSpPr>
        <p:grpSpPr>
          <a:xfrm>
            <a:off x="4282845" y="4357281"/>
            <a:ext cx="3915487" cy="758875"/>
            <a:chOff x="4416397" y="4044227"/>
            <a:chExt cx="3969555" cy="769354"/>
          </a:xfrm>
        </p:grpSpPr>
        <p:sp>
          <p:nvSpPr>
            <p:cNvPr id="76" name="Rectangle 75"/>
            <p:cNvSpPr/>
            <p:nvPr/>
          </p:nvSpPr>
          <p:spPr>
            <a:xfrm>
              <a:off x="4446676" y="4474979"/>
              <a:ext cx="3939276" cy="338602"/>
            </a:xfrm>
            <a:prstGeom prst="rect">
              <a:avLst/>
            </a:prstGeom>
          </p:spPr>
          <p:txBody>
            <a:bodyPr wrap="square">
              <a:spAutoFit/>
            </a:bodyPr>
            <a:lstStyle/>
            <a:p>
              <a:endParaRPr lang="en-US" sz="1600" dirty="0">
                <a:solidFill>
                  <a:srgbClr val="FFFFFF"/>
                </a:solidFill>
                <a:latin typeface="Courier New" panose="02070309020205020404" pitchFamily="49" charset="0"/>
                <a:ea typeface="MS Mincho" panose="02020609040205080304" pitchFamily="49" charset="-128"/>
              </a:endParaRPr>
            </a:p>
          </p:txBody>
        </p:sp>
        <p:sp>
          <p:nvSpPr>
            <p:cNvPr id="81" name="TextBox 80"/>
            <p:cNvSpPr txBox="1"/>
            <p:nvPr/>
          </p:nvSpPr>
          <p:spPr>
            <a:xfrm>
              <a:off x="4416397" y="4044227"/>
              <a:ext cx="3811351" cy="400126"/>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3</a:t>
              </a:r>
            </a:p>
          </p:txBody>
        </p:sp>
      </p:grpSp>
      <p:sp>
        <p:nvSpPr>
          <p:cNvPr id="83" name="TextBox 82"/>
          <p:cNvSpPr txBox="1"/>
          <p:nvPr/>
        </p:nvSpPr>
        <p:spPr>
          <a:xfrm>
            <a:off x="8257287" y="4352306"/>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4</a:t>
            </a:r>
          </a:p>
        </p:txBody>
      </p:sp>
      <p:grpSp>
        <p:nvGrpSpPr>
          <p:cNvPr id="5" name="Group 4"/>
          <p:cNvGrpSpPr/>
          <p:nvPr/>
        </p:nvGrpSpPr>
        <p:grpSpPr>
          <a:xfrm>
            <a:off x="4063119" y="1370531"/>
            <a:ext cx="7925305" cy="5307715"/>
            <a:chOff x="4060858" y="1244731"/>
            <a:chExt cx="8034748" cy="5381004"/>
          </a:xfrm>
        </p:grpSpPr>
        <p:sp>
          <p:nvSpPr>
            <p:cNvPr id="27" name="TextBox 26"/>
            <p:cNvSpPr txBox="1"/>
            <p:nvPr/>
          </p:nvSpPr>
          <p:spPr>
            <a:xfrm>
              <a:off x="4060858" y="1244731"/>
              <a:ext cx="8006072" cy="294738"/>
            </a:xfrm>
            <a:prstGeom prst="rect">
              <a:avLst/>
            </a:prstGeom>
            <a:noFill/>
          </p:spPr>
          <p:txBody>
            <a:bodyPr wrap="square" rtlCol="0">
              <a:spAutoFit/>
            </a:bodyPr>
            <a:lstStyle/>
            <a:p>
              <a:pPr algn="ctr">
                <a:lnSpc>
                  <a:spcPts val="1500"/>
                </a:lnSpc>
              </a:pPr>
              <a:r>
                <a:rPr lang="en-US" sz="2000" dirty="0">
                  <a:solidFill>
                    <a:schemeClr val="accent1"/>
                  </a:solidFill>
                  <a:ea typeface="Segoe UI" pitchFamily="34" charset="0"/>
                  <a:cs typeface="Segoe UI" pitchFamily="34" charset="0"/>
                </a:rPr>
                <a:t>DocumentDB</a:t>
              </a:r>
              <a:endParaRPr lang="en-US" sz="2400" dirty="0">
                <a:solidFill>
                  <a:schemeClr val="accent1"/>
                </a:solidFill>
                <a:ea typeface="Segoe UI" pitchFamily="34" charset="0"/>
                <a:cs typeface="Segoe UI" pitchFamily="34" charset="0"/>
              </a:endParaRPr>
            </a:p>
          </p:txBody>
        </p:sp>
        <p:sp>
          <p:nvSpPr>
            <p:cNvPr id="28" name="Rectangle 27"/>
            <p:cNvSpPr/>
            <p:nvPr/>
          </p:nvSpPr>
          <p:spPr bwMode="auto">
            <a:xfrm>
              <a:off x="4089534" y="1635484"/>
              <a:ext cx="8006072" cy="4990251"/>
            </a:xfrm>
            <a:prstGeom prst="rect">
              <a:avLst/>
            </a:prstGeom>
            <a:noFill/>
            <a:ln w="19050" cap="flat" cmpd="sng" algn="ctr">
              <a:solidFill>
                <a:schemeClr val="tx1"/>
              </a:solidFill>
              <a:prstDash val="sysDot"/>
              <a:round/>
              <a:headEnd type="none" w="med" len="med"/>
              <a:tailEnd type="none" w="med" len="med"/>
            </a:ln>
            <a:effectLst/>
          </p:spPr>
          <p:txBody>
            <a:bodyPr vert="horz" wrap="none" lIns="91411" tIns="45706" rIns="91411" bIns="45706" numCol="1" rtlCol="0" anchor="ctr" anchorCtr="0" compatLnSpc="1">
              <a:prstTxWarp prst="textNoShape">
                <a:avLst/>
              </a:prstTxWarp>
              <a:noAutofit/>
            </a:bodyPr>
            <a:lstStyle/>
            <a:p>
              <a:pPr algn="ctr" defTabSz="685610" fontAlgn="base">
                <a:spcBef>
                  <a:spcPct val="0"/>
                </a:spcBef>
                <a:spcAft>
                  <a:spcPct val="0"/>
                </a:spcAft>
              </a:pPr>
              <a:r>
                <a:rPr lang="en-US" sz="1574" dirty="0">
                  <a:solidFill>
                    <a:schemeClr val="accent1"/>
                  </a:solidFill>
                  <a:cs typeface="Segoe UI" pitchFamily="34" charset="0"/>
                </a:rPr>
                <a:t> </a:t>
              </a:r>
            </a:p>
          </p:txBody>
        </p:sp>
      </p:grpSp>
      <p:sp>
        <p:nvSpPr>
          <p:cNvPr id="427" name="TextBox 426"/>
          <p:cNvSpPr txBox="1"/>
          <p:nvPr/>
        </p:nvSpPr>
        <p:spPr>
          <a:xfrm>
            <a:off x="289642" y="4149923"/>
            <a:ext cx="1980299" cy="451341"/>
          </a:xfrm>
          <a:prstGeom prst="rect">
            <a:avLst/>
          </a:prstGeom>
          <a:noFill/>
        </p:spPr>
        <p:txBody>
          <a:bodyPr wrap="square" lIns="121882" tIns="60940" rIns="121882" bIns="60940" rtlCol="0">
            <a:spAutoFit/>
          </a:bodyPr>
          <a:lstStyle/>
          <a:p>
            <a:pPr algn="ctr"/>
            <a:r>
              <a:rPr lang="en-US" sz="2100" dirty="0">
                <a:solidFill>
                  <a:srgbClr val="FFFFFF"/>
                </a:solidFill>
                <a:cs typeface="Segoe UI" pitchFamily="34" charset="0"/>
              </a:rPr>
              <a:t>Application</a:t>
            </a:r>
          </a:p>
        </p:txBody>
      </p:sp>
      <p:sp>
        <p:nvSpPr>
          <p:cNvPr id="7" name="TextBox 6"/>
          <p:cNvSpPr txBox="1"/>
          <p:nvPr/>
        </p:nvSpPr>
        <p:spPr>
          <a:xfrm>
            <a:off x="485508" y="4754168"/>
            <a:ext cx="1694814" cy="507639"/>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Application</a:t>
            </a:r>
          </a:p>
        </p:txBody>
      </p:sp>
      <p:grpSp>
        <p:nvGrpSpPr>
          <p:cNvPr id="21" name="Group 20"/>
          <p:cNvGrpSpPr/>
          <p:nvPr/>
        </p:nvGrpSpPr>
        <p:grpSpPr>
          <a:xfrm>
            <a:off x="1851397" y="3222823"/>
            <a:ext cx="2366668" cy="651784"/>
            <a:chOff x="1796763" y="2855216"/>
            <a:chExt cx="2366668" cy="651784"/>
          </a:xfrm>
        </p:grpSpPr>
        <p:sp>
          <p:nvSpPr>
            <p:cNvPr id="44" name="TextBox 43"/>
            <p:cNvSpPr txBox="1"/>
            <p:nvPr/>
          </p:nvSpPr>
          <p:spPr>
            <a:xfrm>
              <a:off x="1796763" y="2855216"/>
              <a:ext cx="2366668" cy="572464"/>
            </a:xfrm>
            <a:prstGeom prst="rect">
              <a:avLst/>
            </a:prstGeom>
            <a:noFill/>
          </p:spPr>
          <p:txBody>
            <a:bodyPr wrap="square" lIns="182880" tIns="146304" rIns="182880" bIns="146304" rtlCol="0">
              <a:spAutoFit/>
            </a:bodyPr>
            <a:lstStyle/>
            <a:p>
              <a:pPr algn="ctr">
                <a:lnSpc>
                  <a:spcPct val="90000"/>
                </a:lnSpc>
              </a:pPr>
              <a:r>
                <a:rPr lang="en-US" sz="2000" dirty="0">
                  <a:gradFill>
                    <a:gsLst>
                      <a:gs pos="2917">
                        <a:schemeClr val="tx1"/>
                      </a:gs>
                      <a:gs pos="30000">
                        <a:schemeClr val="tx1"/>
                      </a:gs>
                    </a:gsLst>
                    <a:lin ang="5400000" scaled="0"/>
                  </a:gradFill>
                </a:rPr>
                <a:t>SQL query</a:t>
              </a:r>
            </a:p>
          </p:txBody>
        </p:sp>
        <p:cxnSp>
          <p:nvCxnSpPr>
            <p:cNvPr id="20" name="Straight Arrow Connector 19"/>
            <p:cNvCxnSpPr/>
            <p:nvPr/>
          </p:nvCxnSpPr>
          <p:spPr>
            <a:xfrm>
              <a:off x="2333671" y="3507000"/>
              <a:ext cx="1502861" cy="0"/>
            </a:xfrm>
            <a:prstGeom prst="straightConnector1">
              <a:avLst/>
            </a:prstGeom>
            <a:ln w="984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a:off x="2323082" y="4363042"/>
            <a:ext cx="1502861" cy="0"/>
          </a:xfrm>
          <a:prstGeom prst="straightConnector1">
            <a:avLst/>
          </a:prstGeom>
          <a:ln w="9842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01078" y="269008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"John",</a:t>
            </a:r>
          </a:p>
          <a:p>
            <a:pPr defTabSz="274320"/>
            <a:r>
              <a:rPr lang="en-US" sz="1400" dirty="0">
                <a:solidFill>
                  <a:schemeClr val="accent1"/>
                </a:solidFill>
                <a:latin typeface="Consolas" panose="020B0609020204030204" pitchFamily="49" charset="0"/>
                <a:cs typeface="Consolas" panose="020B0609020204030204" pitchFamily="49" charset="0"/>
              </a:rPr>
              <a:t>  "country": "Canada",</a:t>
            </a:r>
          </a:p>
          <a:p>
            <a:pPr defTabSz="274320"/>
            <a:r>
              <a:rPr lang="en-US" sz="1400" dirty="0">
                <a:solidFill>
                  <a:schemeClr val="accent1"/>
                </a:solidFill>
                <a:latin typeface="Consolas" panose="020B0609020204030204" pitchFamily="49" charset="0"/>
                <a:cs typeface="Consolas" panose="020B0609020204030204" pitchFamily="49" charset="0"/>
              </a:rPr>
              <a:t>  "age": 43,</a:t>
            </a:r>
          </a:p>
          <a:p>
            <a:pPr defTabSz="274320"/>
            <a:r>
              <a:rPr lang="en-US" sz="1400" dirty="0">
                <a:solidFill>
                  <a:schemeClr val="accent1"/>
                </a:solidFill>
                <a:latin typeface="Consolas" panose="020B0609020204030204" pitchFamily="49" charset="0"/>
                <a:cs typeface="Consolas" panose="020B0609020204030204" pitchFamily="49" charset="0"/>
              </a:rPr>
              <a:t>  "lastUse": "March 4,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0" name="TextBox 39"/>
          <p:cNvSpPr txBox="1"/>
          <p:nvPr/>
        </p:nvSpPr>
        <p:spPr>
          <a:xfrm>
            <a:off x="4498838" y="4793310"/>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"Lou",</a:t>
            </a:r>
          </a:p>
          <a:p>
            <a:pPr defTabSz="274320"/>
            <a:r>
              <a:rPr lang="en-US" sz="1400" dirty="0">
                <a:solidFill>
                  <a:schemeClr val="accent1"/>
                </a:solidFill>
                <a:latin typeface="Consolas" panose="020B0609020204030204" pitchFamily="49" charset="0"/>
                <a:cs typeface="Consolas" panose="020B0609020204030204" pitchFamily="49" charset="0"/>
              </a:rPr>
              <a:t>  "country": "Australia",</a:t>
            </a:r>
          </a:p>
          <a:p>
            <a:pPr defTabSz="274320"/>
            <a:r>
              <a:rPr lang="en-US" sz="1400" dirty="0">
                <a:solidFill>
                  <a:schemeClr val="accent1"/>
                </a:solidFill>
                <a:latin typeface="Consolas" panose="020B0609020204030204" pitchFamily="49" charset="0"/>
                <a:cs typeface="Consolas" panose="020B0609020204030204" pitchFamily="49" charset="0"/>
              </a:rPr>
              <a:t>  "age": 51,</a:t>
            </a:r>
          </a:p>
          <a:p>
            <a:pPr defTabSz="274320"/>
            <a:r>
              <a:rPr lang="en-US" sz="1400" dirty="0">
                <a:solidFill>
                  <a:schemeClr val="accent1"/>
                </a:solidFill>
                <a:latin typeface="Consolas" panose="020B0609020204030204" pitchFamily="49" charset="0"/>
                <a:cs typeface="Consolas" panose="020B0609020204030204" pitchFamily="49" charset="0"/>
              </a:rPr>
              <a:t>  "firstUse": "May 8, 2013"</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2" name="TextBox 41"/>
          <p:cNvSpPr txBox="1"/>
          <p:nvPr/>
        </p:nvSpPr>
        <p:spPr>
          <a:xfrm>
            <a:off x="8081968" y="4788900"/>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"docCount": 3,</a:t>
            </a:r>
          </a:p>
          <a:p>
            <a:pPr defTabSz="274320"/>
            <a:r>
              <a:rPr lang="en-US" sz="1400" dirty="0">
                <a:solidFill>
                  <a:schemeClr val="accent1"/>
                </a:solidFill>
                <a:latin typeface="Consolas" panose="020B0609020204030204" pitchFamily="49" charset="0"/>
                <a:cs typeface="Consolas" panose="020B0609020204030204" pitchFamily="49" charset="0"/>
              </a:rPr>
              <a:t> "last": "May 1,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3" name="TextBox 42"/>
          <p:cNvSpPr txBox="1"/>
          <p:nvPr/>
        </p:nvSpPr>
        <p:spPr>
          <a:xfrm>
            <a:off x="8100104" y="2683355"/>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"Eva",</a:t>
            </a:r>
          </a:p>
          <a:p>
            <a:pPr defTabSz="274320"/>
            <a:r>
              <a:rPr lang="en-US" sz="1400" dirty="0">
                <a:solidFill>
                  <a:schemeClr val="accent1"/>
                </a:solidFill>
                <a:latin typeface="Consolas" panose="020B0609020204030204" pitchFamily="49" charset="0"/>
                <a:cs typeface="Consolas" panose="020B0609020204030204" pitchFamily="49" charset="0"/>
              </a:rPr>
              <a:t>  "country": "Germany",</a:t>
            </a:r>
          </a:p>
          <a:p>
            <a:pPr defTabSz="274320"/>
            <a:r>
              <a:rPr lang="en-US" sz="1400" dirty="0">
                <a:solidFill>
                  <a:schemeClr val="accent1"/>
                </a:solidFill>
                <a:latin typeface="Consolas" panose="020B0609020204030204" pitchFamily="49" charset="0"/>
                <a:cs typeface="Consolas" panose="020B0609020204030204" pitchFamily="49" charset="0"/>
              </a:rPr>
              <a:t>  "age": 25</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grpSp>
        <p:nvGrpSpPr>
          <p:cNvPr id="33" name="Group 32"/>
          <p:cNvGrpSpPr/>
          <p:nvPr/>
        </p:nvGrpSpPr>
        <p:grpSpPr>
          <a:xfrm>
            <a:off x="2710872" y="4499453"/>
            <a:ext cx="880566" cy="880566"/>
            <a:chOff x="505062" y="2945619"/>
            <a:chExt cx="1032734" cy="1032734"/>
          </a:xfrm>
        </p:grpSpPr>
        <p:sp>
          <p:nvSpPr>
            <p:cNvPr id="34" name="Rectangle 33"/>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latin typeface="+mj-lt"/>
                  <a:ea typeface="Segoe UI" pitchFamily="34" charset="0"/>
                  <a:cs typeface="Segoe UI" pitchFamily="34" charset="0"/>
                </a:rPr>
                <a:t>JSON</a:t>
              </a:r>
            </a:p>
          </p:txBody>
        </p:sp>
        <p:pic>
          <p:nvPicPr>
            <p:cNvPr id="35" name="Picture 34"/>
            <p:cNvPicPr>
              <a:picLocks noChangeAspect="1"/>
            </p:cNvPicPr>
            <p:nvPr/>
          </p:nvPicPr>
          <p:blipFill>
            <a:blip r:embed="rId3"/>
            <a:stretch>
              <a:fillRect/>
            </a:stretch>
          </p:blipFill>
          <p:spPr>
            <a:xfrm>
              <a:off x="598502" y="2978641"/>
              <a:ext cx="845855" cy="966691"/>
            </a:xfrm>
            <a:prstGeom prst="rect">
              <a:avLst/>
            </a:prstGeom>
          </p:spPr>
        </p:pic>
      </p:grpSp>
      <p:pic>
        <p:nvPicPr>
          <p:cNvPr id="3" name="Picture 2"/>
          <p:cNvPicPr>
            <a:picLocks noChangeAspect="1"/>
          </p:cNvPicPr>
          <p:nvPr/>
        </p:nvPicPr>
        <p:blipFill>
          <a:blip r:embed="rId4"/>
          <a:stretch>
            <a:fillRect/>
          </a:stretch>
        </p:blipFill>
        <p:spPr>
          <a:xfrm>
            <a:off x="625338" y="3743972"/>
            <a:ext cx="1415385" cy="1010196"/>
          </a:xfrm>
          <a:prstGeom prst="rect">
            <a:avLst/>
          </a:prstGeom>
        </p:spPr>
      </p:pic>
    </p:spTree>
    <p:extLst>
      <p:ext uri="{BB962C8B-B14F-4D97-AF65-F5344CB8AC3E}">
        <p14:creationId xmlns:p14="http://schemas.microsoft.com/office/powerpoint/2010/main" val="1435316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DocumentDB at Microsoft</a:t>
            </a:r>
            <a:endParaRPr lang="en-US" dirty="0"/>
          </a:p>
        </p:txBody>
      </p:sp>
      <p:sp>
        <p:nvSpPr>
          <p:cNvPr id="5" name="Title 1"/>
          <p:cNvSpPr txBox="1">
            <a:spLocks/>
          </p:cNvSpPr>
          <p:nvPr/>
        </p:nvSpPr>
        <p:spPr>
          <a:xfrm>
            <a:off x="4395545" y="178092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over </a:t>
            </a:r>
            <a:r>
              <a:rPr sz="2800" b="1" dirty="0">
                <a:solidFill>
                  <a:schemeClr val="accent1"/>
                </a:solidFill>
              </a:rPr>
              <a:t>425 million </a:t>
            </a:r>
            <a:r>
              <a:rPr sz="2800" dirty="0">
                <a:solidFill>
                  <a:schemeClr val="accent1"/>
                </a:solidFill>
              </a:rPr>
              <a:t>unique users</a:t>
            </a:r>
          </a:p>
        </p:txBody>
      </p:sp>
      <p:sp>
        <p:nvSpPr>
          <p:cNvPr id="6" name="Title 1"/>
          <p:cNvSpPr txBox="1">
            <a:spLocks/>
          </p:cNvSpPr>
          <p:nvPr/>
        </p:nvSpPr>
        <p:spPr>
          <a:xfrm>
            <a:off x="4395546" y="253121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store </a:t>
            </a:r>
            <a:r>
              <a:rPr sz="2800" b="1" dirty="0">
                <a:solidFill>
                  <a:schemeClr val="accent1"/>
                </a:solidFill>
              </a:rPr>
              <a:t>20TB</a:t>
            </a:r>
            <a:r>
              <a:rPr sz="2800" dirty="0">
                <a:solidFill>
                  <a:schemeClr val="accent1"/>
                </a:solidFill>
              </a:rPr>
              <a:t> of JSON document data</a:t>
            </a:r>
          </a:p>
        </p:txBody>
      </p:sp>
      <p:sp>
        <p:nvSpPr>
          <p:cNvPr id="7" name="Title 1"/>
          <p:cNvSpPr txBox="1">
            <a:spLocks/>
          </p:cNvSpPr>
          <p:nvPr/>
        </p:nvSpPr>
        <p:spPr>
          <a:xfrm>
            <a:off x="4368874" y="486390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under </a:t>
            </a:r>
            <a:r>
              <a:rPr sz="2800" b="1" dirty="0">
                <a:solidFill>
                  <a:schemeClr val="accent1"/>
                </a:solidFill>
              </a:rPr>
              <a:t>15ms</a:t>
            </a:r>
            <a:r>
              <a:rPr sz="2800" dirty="0">
                <a:solidFill>
                  <a:schemeClr val="accent1"/>
                </a:solidFill>
              </a:rPr>
              <a:t> writes and single digit ms reads</a:t>
            </a:r>
          </a:p>
        </p:txBody>
      </p:sp>
      <p:sp>
        <p:nvSpPr>
          <p:cNvPr id="8" name="Title 1"/>
          <p:cNvSpPr txBox="1">
            <a:spLocks/>
          </p:cNvSpPr>
          <p:nvPr/>
        </p:nvSpPr>
        <p:spPr>
          <a:xfrm>
            <a:off x="4368874" y="408633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store for </a:t>
            </a:r>
            <a:r>
              <a:rPr sz="2800" b="1" dirty="0">
                <a:solidFill>
                  <a:schemeClr val="accent1"/>
                </a:solidFill>
              </a:rPr>
              <a:t>40+</a:t>
            </a:r>
            <a:r>
              <a:rPr sz="2800" dirty="0">
                <a:solidFill>
                  <a:schemeClr val="accent1"/>
                </a:solidFill>
              </a:rPr>
              <a:t> app / device combinations</a:t>
            </a:r>
          </a:p>
        </p:txBody>
      </p:sp>
      <p:sp>
        <p:nvSpPr>
          <p:cNvPr id="9" name="Title 1"/>
          <p:cNvSpPr txBox="1">
            <a:spLocks/>
          </p:cNvSpPr>
          <p:nvPr/>
        </p:nvSpPr>
        <p:spPr>
          <a:xfrm>
            <a:off x="4395545" y="330877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available </a:t>
            </a:r>
            <a:r>
              <a:rPr sz="2800" b="1" dirty="0">
                <a:solidFill>
                  <a:schemeClr val="accent1"/>
                </a:solidFill>
              </a:rPr>
              <a:t>globally</a:t>
            </a:r>
            <a:r>
              <a:rPr sz="2800" dirty="0">
                <a:solidFill>
                  <a:schemeClr val="accent1"/>
                </a:solidFill>
              </a:rPr>
              <a:t> to serve all markets</a:t>
            </a:r>
          </a:p>
        </p:txBody>
      </p:sp>
      <p:sp>
        <p:nvSpPr>
          <p:cNvPr id="4" name="TextBox 3"/>
          <p:cNvSpPr txBox="1"/>
          <p:nvPr/>
        </p:nvSpPr>
        <p:spPr>
          <a:xfrm>
            <a:off x="1677714" y="3560256"/>
            <a:ext cx="2185939"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618" y="1903734"/>
            <a:ext cx="3351035" cy="25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96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76400619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fontScale="70000" lnSpcReduction="20000"/>
          </a:bodyPr>
          <a:lstStyle/>
          <a:p>
            <a:pPr defTabSz="914367">
              <a:lnSpc>
                <a:spcPct val="145000"/>
              </a:lnSpc>
              <a:spcBef>
                <a:spcPts val="0"/>
              </a:spcBef>
              <a:spcAft>
                <a:spcPts val="1200"/>
              </a:spcAft>
              <a:buClrTx/>
            </a:pPr>
            <a:r>
              <a:rPr lang="en-US" sz="2300" dirty="0">
                <a:solidFill>
                  <a:srgbClr val="0071BC"/>
                </a:solidFill>
              </a:rPr>
              <a:t>Pricing for General Availability</a:t>
            </a:r>
          </a:p>
          <a:p>
            <a:pPr defTabSz="914367">
              <a:lnSpc>
                <a:spcPct val="145000"/>
              </a:lnSpc>
              <a:spcBef>
                <a:spcPts val="0"/>
              </a:spcBef>
              <a:spcAft>
                <a:spcPts val="1200"/>
              </a:spcAft>
              <a:buClrTx/>
            </a:pPr>
            <a:r>
              <a:rPr lang="en-US" sz="2300" dirty="0">
                <a:solidFill>
                  <a:srgbClr val="0071BC"/>
                </a:solidFill>
              </a:rPr>
              <a:t>Standard pricing tier with hourly billing</a:t>
            </a:r>
          </a:p>
          <a:p>
            <a:pPr defTabSz="914367">
              <a:lnSpc>
                <a:spcPct val="145000"/>
              </a:lnSpc>
              <a:spcBef>
                <a:spcPts val="0"/>
              </a:spcBef>
              <a:spcAft>
                <a:spcPts val="1200"/>
              </a:spcAft>
              <a:buClrTx/>
            </a:pPr>
            <a:r>
              <a:rPr lang="en-US" sz="2300" dirty="0">
                <a:solidFill>
                  <a:srgbClr val="0071BC"/>
                </a:solidFill>
              </a:rPr>
              <a:t>S1, S2 and S3 units differentiated by performance (good, better, best)</a:t>
            </a:r>
          </a:p>
          <a:p>
            <a:pPr defTabSz="914367">
              <a:lnSpc>
                <a:spcPct val="145000"/>
              </a:lnSpc>
              <a:spcBef>
                <a:spcPts val="0"/>
              </a:spcBef>
              <a:spcAft>
                <a:spcPts val="1200"/>
              </a:spcAft>
              <a:buClrTx/>
            </a:pPr>
            <a:r>
              <a:rPr lang="en-US" sz="2300" dirty="0">
                <a:solidFill>
                  <a:srgbClr val="0071BC"/>
                </a:solidFill>
              </a:rPr>
              <a:t>Performance levels assigned during collection (data partition) creation</a:t>
            </a:r>
          </a:p>
          <a:p>
            <a:pPr defTabSz="914367">
              <a:lnSpc>
                <a:spcPct val="145000"/>
              </a:lnSpc>
              <a:spcBef>
                <a:spcPts val="0"/>
              </a:spcBef>
              <a:spcAft>
                <a:spcPts val="1200"/>
              </a:spcAft>
              <a:buClrTx/>
            </a:pPr>
            <a:r>
              <a:rPr lang="en-US" sz="2300" dirty="0">
                <a:solidFill>
                  <a:srgbClr val="0071BC"/>
                </a:solidFill>
              </a:rPr>
              <a:t>Performance levels can be adjusted based on application needs</a:t>
            </a:r>
          </a:p>
          <a:p>
            <a:pPr defTabSz="914367">
              <a:lnSpc>
                <a:spcPct val="145000"/>
              </a:lnSpc>
              <a:spcBef>
                <a:spcPts val="0"/>
              </a:spcBef>
              <a:spcAft>
                <a:spcPts val="1200"/>
              </a:spcAft>
              <a:buClrTx/>
            </a:pPr>
            <a:r>
              <a:rPr lang="en-US" sz="2300" dirty="0">
                <a:solidFill>
                  <a:srgbClr val="0071BC"/>
                </a:solidFill>
              </a:rPr>
              <a:t>Each collection includes 10GB of SSD storage</a:t>
            </a:r>
          </a:p>
          <a:p>
            <a:pPr defTabSz="914367">
              <a:lnSpc>
                <a:spcPct val="145000"/>
              </a:lnSpc>
              <a:spcBef>
                <a:spcPts val="0"/>
              </a:spcBef>
              <a:spcAft>
                <a:spcPts val="1200"/>
              </a:spcAft>
              <a:buClrTx/>
            </a:pPr>
            <a:r>
              <a:rPr lang="en-US" sz="2300" dirty="0">
                <a:solidFill>
                  <a:srgbClr val="0071BC"/>
                </a:solidFill>
              </a:rPr>
              <a:t>Limit of 100 collections (1 TB) for each account – can be lifted as needed</a:t>
            </a:r>
          </a:p>
          <a:p>
            <a:endParaRPr lang="en-US" dirty="0"/>
          </a:p>
        </p:txBody>
      </p:sp>
      <p:pic>
        <p:nvPicPr>
          <p:cNvPr id="44" name="Picture 3" descr="image002"/>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9563" r="9563"/>
          <a:stretch>
            <a:fillRect/>
          </a:stretch>
        </p:blipFill>
        <p:spPr/>
      </p:pic>
      <p:sp>
        <p:nvSpPr>
          <p:cNvPr id="5" name="Title 4"/>
          <p:cNvSpPr>
            <a:spLocks noGrp="1"/>
          </p:cNvSpPr>
          <p:nvPr>
            <p:ph type="title"/>
          </p:nvPr>
        </p:nvSpPr>
        <p:spPr/>
        <p:txBody>
          <a:bodyPr/>
          <a:lstStyle/>
          <a:p>
            <a:r>
              <a:rPr lang="en-US" dirty="0"/>
              <a:t>What Does DocumentDB Cost?</a:t>
            </a:r>
          </a:p>
        </p:txBody>
      </p:sp>
    </p:spTree>
    <p:extLst>
      <p:ext uri="{BB962C8B-B14F-4D97-AF65-F5344CB8AC3E}">
        <p14:creationId xmlns:p14="http://schemas.microsoft.com/office/powerpoint/2010/main" val="340490065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dirty="0"/>
              <a:t>Provision a </a:t>
            </a:r>
            <a:br>
              <a:rPr lang="en-US" dirty="0"/>
            </a:br>
            <a:r>
              <a:rPr lang="en-US" dirty="0"/>
              <a:t>DocumentDB Account</a:t>
            </a:r>
          </a:p>
        </p:txBody>
      </p:sp>
    </p:spTree>
    <p:extLst>
      <p:ext uri="{BB962C8B-B14F-4D97-AF65-F5344CB8AC3E}">
        <p14:creationId xmlns:p14="http://schemas.microsoft.com/office/powerpoint/2010/main" val="1280184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8977" y="89942"/>
            <a:ext cx="8694296" cy="6655041"/>
          </a:xfrm>
          <a:prstGeom prst="rect">
            <a:avLst/>
          </a:prstGeom>
        </p:spPr>
      </p:pic>
    </p:spTree>
    <p:extLst>
      <p:ext uri="{BB962C8B-B14F-4D97-AF65-F5344CB8AC3E}">
        <p14:creationId xmlns:p14="http://schemas.microsoft.com/office/powerpoint/2010/main" val="9925880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Create a New Account</a:t>
            </a:r>
          </a:p>
        </p:txBody>
      </p:sp>
      <p:sp>
        <p:nvSpPr>
          <p:cNvPr id="10" name="Text Placeholder 9"/>
          <p:cNvSpPr>
            <a:spLocks noGrp="1"/>
          </p:cNvSpPr>
          <p:nvPr>
            <p:ph type="body" sz="quarter" idx="11"/>
          </p:nvPr>
        </p:nvSpPr>
        <p:spPr/>
        <p:txBody>
          <a:bodyPr/>
          <a:lstStyle/>
          <a:p>
            <a:r>
              <a:rPr lang="en-US" dirty="0"/>
              <a:t>Start from the Azure Portal to create a DocumentDB service</a:t>
            </a:r>
          </a:p>
        </p:txBody>
      </p:sp>
      <p:sp>
        <p:nvSpPr>
          <p:cNvPr id="11" name="Picture Placeholder 10"/>
          <p:cNvSpPr>
            <a:spLocks noGrp="1"/>
          </p:cNvSpPr>
          <p:nvPr>
            <p:ph type="pic" sz="quarter" idx="12"/>
          </p:nvPr>
        </p:nvSpPr>
        <p:spPr/>
      </p:sp>
      <p:pic>
        <p:nvPicPr>
          <p:cNvPr id="6" name="Picture Placeholder 11"/>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1272129" y="1335676"/>
            <a:ext cx="3640908" cy="4964640"/>
          </a:xfrm>
          <a:prstGeom prst="rect">
            <a:avLst/>
          </a:prstGeom>
          <a:noFill/>
          <a:ln w="152400">
            <a:noFill/>
          </a:ln>
        </p:spPr>
      </p:pic>
    </p:spTree>
    <p:extLst>
      <p:ext uri="{BB962C8B-B14F-4D97-AF65-F5344CB8AC3E}">
        <p14:creationId xmlns:p14="http://schemas.microsoft.com/office/powerpoint/2010/main" val="416747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the Service Name</a:t>
            </a:r>
          </a:p>
        </p:txBody>
      </p:sp>
      <p:sp>
        <p:nvSpPr>
          <p:cNvPr id="4" name="Text Placeholder 3"/>
          <p:cNvSpPr>
            <a:spLocks noGrp="1"/>
          </p:cNvSpPr>
          <p:nvPr>
            <p:ph type="body" sz="quarter" idx="11"/>
          </p:nvPr>
        </p:nvSpPr>
        <p:spPr/>
        <p:txBody>
          <a:bodyPr/>
          <a:lstStyle/>
          <a:p>
            <a:r>
              <a:rPr lang="en-US" dirty="0"/>
              <a:t>Provide a name for your service that will be used as part of the endpoint URI</a:t>
            </a:r>
          </a:p>
          <a:p>
            <a:endParaRPr lang="en-US" dirty="0"/>
          </a:p>
          <a:p>
            <a:r>
              <a:rPr lang="en-US" dirty="0"/>
              <a:t>Define resource groups, capacity units, and service location</a:t>
            </a:r>
          </a:p>
        </p:txBody>
      </p:sp>
      <p:sp>
        <p:nvSpPr>
          <p:cNvPr id="6" name="Picture Placeholder 5"/>
          <p:cNvSpPr>
            <a:spLocks noGrp="1"/>
          </p:cNvSpPr>
          <p:nvPr>
            <p:ph type="pic" sz="quarter" idx="12"/>
          </p:nvPr>
        </p:nvSpPr>
        <p:spPr/>
      </p:sp>
      <p:pic>
        <p:nvPicPr>
          <p:cNvPr id="7" name="Picture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492034" y="1335676"/>
            <a:ext cx="2556765" cy="5105414"/>
          </a:xfrm>
          <a:prstGeom prst="rect">
            <a:avLst/>
          </a:prstGeom>
          <a:noFill/>
          <a:ln w="152400">
            <a:noFill/>
          </a:ln>
        </p:spPr>
      </p:pic>
    </p:spTree>
    <p:extLst>
      <p:ext uri="{BB962C8B-B14F-4D97-AF65-F5344CB8AC3E}">
        <p14:creationId xmlns:p14="http://schemas.microsoft.com/office/powerpoint/2010/main" val="175277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Complete Provisioning</a:t>
            </a:r>
            <a:endParaRPr lang="en-US" dirty="0"/>
          </a:p>
        </p:txBody>
      </p:sp>
      <p:sp>
        <p:nvSpPr>
          <p:cNvPr id="4" name="Text Placeholder 3"/>
          <p:cNvSpPr>
            <a:spLocks noGrp="1"/>
          </p:cNvSpPr>
          <p:nvPr>
            <p:ph type="body" sz="quarter" idx="11"/>
          </p:nvPr>
        </p:nvSpPr>
        <p:spPr/>
        <p:txBody>
          <a:bodyPr/>
          <a:lstStyle/>
          <a:p>
            <a:r>
              <a:rPr lang="en-US" dirty="0"/>
              <a:t>The Azure portal provides notifications to let you know the provisioning status</a:t>
            </a:r>
          </a:p>
        </p:txBody>
      </p:sp>
      <p:sp>
        <p:nvSpPr>
          <p:cNvPr id="6" name="Picture Placeholder 5"/>
          <p:cNvSpPr>
            <a:spLocks noGrp="1"/>
          </p:cNvSpPr>
          <p:nvPr>
            <p:ph type="pic" sz="quarter" idx="12"/>
          </p:nvPr>
        </p:nvSpPr>
        <p:spPr/>
      </p:sp>
      <p:pic>
        <p:nvPicPr>
          <p:cNvPr id="7" name="Picture Placeholder 5"/>
          <p:cNvPicPr>
            <a:picLocks noChangeAspect="1"/>
          </p:cNvPicPr>
          <p:nvPr/>
        </p:nvPicPr>
        <p:blipFill>
          <a:blip r:embed="rId3"/>
          <a:stretch>
            <a:fillRect/>
          </a:stretch>
        </p:blipFill>
        <p:spPr>
          <a:xfrm>
            <a:off x="269241" y="1350545"/>
            <a:ext cx="7319216" cy="3900724"/>
          </a:xfrm>
          <a:prstGeom prst="rect">
            <a:avLst/>
          </a:prstGeom>
          <a:noFill/>
          <a:ln w="152400">
            <a:noFill/>
          </a:ln>
        </p:spPr>
      </p:pic>
    </p:spTree>
    <p:extLst>
      <p:ext uri="{BB962C8B-B14F-4D97-AF65-F5344CB8AC3E}">
        <p14:creationId xmlns:p14="http://schemas.microsoft.com/office/powerpoint/2010/main" val="1398848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DocumentDB Account Blade</a:t>
            </a:r>
          </a:p>
        </p:txBody>
      </p:sp>
      <p:sp>
        <p:nvSpPr>
          <p:cNvPr id="6" name="Text Placeholder 5"/>
          <p:cNvSpPr>
            <a:spLocks noGrp="1"/>
          </p:cNvSpPr>
          <p:nvPr>
            <p:ph type="body" sz="quarter" idx="11"/>
          </p:nvPr>
        </p:nvSpPr>
        <p:spPr/>
        <p:txBody>
          <a:bodyPr/>
          <a:lstStyle/>
          <a:p>
            <a:r>
              <a:rPr lang="en-US" dirty="0"/>
              <a:t>The account blade provides you with essential information about your service</a:t>
            </a:r>
          </a:p>
          <a:p>
            <a:endParaRPr lang="en-US" dirty="0"/>
          </a:p>
          <a:p>
            <a:r>
              <a:rPr lang="en-US" dirty="0"/>
              <a:t>Click on </a:t>
            </a:r>
            <a:r>
              <a:rPr lang="en-US" b="1" dirty="0"/>
              <a:t>Quick start </a:t>
            </a:r>
            <a:r>
              <a:rPr lang="en-US" dirty="0"/>
              <a:t>to see the latest resources for your service</a:t>
            </a:r>
          </a:p>
        </p:txBody>
      </p:sp>
      <p:sp>
        <p:nvSpPr>
          <p:cNvPr id="10" name="Picture Placeholder 9"/>
          <p:cNvSpPr>
            <a:spLocks noGrp="1"/>
          </p:cNvSpPr>
          <p:nvPr>
            <p:ph type="pic" sz="quarter" idx="12"/>
          </p:nvPr>
        </p:nvSpPr>
        <p:spPr/>
      </p:sp>
      <p:pic>
        <p:nvPicPr>
          <p:cNvPr id="7" name="Picture Placeholder 7"/>
          <p:cNvPicPr>
            <a:picLocks/>
          </p:cNvPicPr>
          <p:nvPr/>
        </p:nvPicPr>
        <p:blipFill>
          <a:blip r:embed="rId3"/>
          <a:stretch>
            <a:fillRect/>
          </a:stretch>
        </p:blipFill>
        <p:spPr>
          <a:xfrm>
            <a:off x="269241" y="1335676"/>
            <a:ext cx="5534025" cy="4914900"/>
          </a:xfrm>
          <a:prstGeom prst="rect">
            <a:avLst/>
          </a:prstGeom>
          <a:noFill/>
          <a:ln w="152400">
            <a:noFill/>
          </a:ln>
        </p:spPr>
      </p:pic>
    </p:spTree>
    <p:extLst>
      <p:ext uri="{BB962C8B-B14F-4D97-AF65-F5344CB8AC3E}">
        <p14:creationId xmlns:p14="http://schemas.microsoft.com/office/powerpoint/2010/main" val="1238564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Service Keys</a:t>
            </a:r>
          </a:p>
        </p:txBody>
      </p:sp>
      <p:sp>
        <p:nvSpPr>
          <p:cNvPr id="4" name="Text Placeholder 3"/>
          <p:cNvSpPr>
            <a:spLocks noGrp="1"/>
          </p:cNvSpPr>
          <p:nvPr>
            <p:ph type="body" sz="quarter" idx="11"/>
          </p:nvPr>
        </p:nvSpPr>
        <p:spPr/>
        <p:txBody>
          <a:bodyPr>
            <a:normAutofit/>
          </a:bodyPr>
          <a:lstStyle/>
          <a:p>
            <a:r>
              <a:rPr lang="en-US" dirty="0"/>
              <a:t>DocumentDB includes primary and secondary keys for rolling key updates</a:t>
            </a:r>
          </a:p>
        </p:txBody>
      </p:sp>
      <p:sp>
        <p:nvSpPr>
          <p:cNvPr id="6" name="Picture Placeholder 5"/>
          <p:cNvSpPr>
            <a:spLocks noGrp="1"/>
          </p:cNvSpPr>
          <p:nvPr>
            <p:ph type="pic" sz="quarter" idx="12"/>
          </p:nvPr>
        </p:nvSpPr>
        <p:spPr/>
      </p:sp>
      <p:pic>
        <p:nvPicPr>
          <p:cNvPr id="7" name="Picture Placeholder 5"/>
          <p:cNvPicPr>
            <a:picLocks/>
          </p:cNvPicPr>
          <p:nvPr/>
        </p:nvPicPr>
        <p:blipFill>
          <a:blip r:embed="rId3"/>
          <a:stretch>
            <a:fillRect/>
          </a:stretch>
        </p:blipFill>
        <p:spPr>
          <a:xfrm>
            <a:off x="1404867" y="1335676"/>
            <a:ext cx="4209528" cy="4964640"/>
          </a:xfrm>
          <a:prstGeom prst="rect">
            <a:avLst/>
          </a:prstGeom>
          <a:noFill/>
          <a:ln w="152400">
            <a:noFill/>
          </a:ln>
        </p:spPr>
      </p:pic>
    </p:spTree>
    <p:extLst>
      <p:ext uri="{BB962C8B-B14F-4D97-AF65-F5344CB8AC3E}">
        <p14:creationId xmlns:p14="http://schemas.microsoft.com/office/powerpoint/2010/main" val="2964522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a:t>
            </a:r>
          </a:p>
        </p:txBody>
      </p:sp>
      <p:sp>
        <p:nvSpPr>
          <p:cNvPr id="3" name="Content Placeholder 2"/>
          <p:cNvSpPr>
            <a:spLocks noGrp="1"/>
          </p:cNvSpPr>
          <p:nvPr>
            <p:ph type="body" sz="quarter" idx="11"/>
          </p:nvPr>
        </p:nvSpPr>
        <p:spPr>
          <a:xfrm>
            <a:off x="6795237" y="996586"/>
            <a:ext cx="5260257" cy="4949771"/>
          </a:xfrm>
          <a:prstGeom prst="rect">
            <a:avLst/>
          </a:prstGeom>
        </p:spPr>
        <p:txBody>
          <a:bodyPr>
            <a:noAutofit/>
          </a:bodyPr>
          <a:lstStyle/>
          <a:p>
            <a:pPr marL="0" indent="0">
              <a:spcBef>
                <a:spcPts val="600"/>
              </a:spcBef>
              <a:buNone/>
            </a:pPr>
            <a:r>
              <a:rPr lang="en-US" sz="2800" dirty="0">
                <a:solidFill>
                  <a:schemeClr val="accent1"/>
                </a:solidFill>
              </a:rPr>
              <a:t>Resource model</a:t>
            </a:r>
          </a:p>
          <a:p>
            <a:pPr marL="365760" indent="0">
              <a:spcBef>
                <a:spcPts val="600"/>
              </a:spcBef>
              <a:buNone/>
            </a:pPr>
            <a:r>
              <a:rPr lang="en-US" sz="1600" dirty="0"/>
              <a:t>Entities addressable by logical URI</a:t>
            </a:r>
          </a:p>
          <a:p>
            <a:pPr marL="365760" indent="0">
              <a:spcBef>
                <a:spcPts val="600"/>
              </a:spcBef>
              <a:buNone/>
            </a:pPr>
            <a:r>
              <a:rPr lang="en-US" sz="1600" dirty="0"/>
              <a:t>Partitioned for scale out </a:t>
            </a:r>
          </a:p>
          <a:p>
            <a:pPr marL="365760" indent="0">
              <a:spcBef>
                <a:spcPts val="600"/>
              </a:spcBef>
              <a:buNone/>
            </a:pPr>
            <a:r>
              <a:rPr lang="en-US" sz="1600" dirty="0"/>
              <a:t>Replicated for high availability</a:t>
            </a:r>
          </a:p>
          <a:p>
            <a:pPr marL="365760" indent="0">
              <a:spcBef>
                <a:spcPts val="600"/>
              </a:spcBef>
              <a:buNone/>
            </a:pPr>
            <a:r>
              <a:rPr lang="en-US" sz="1600" dirty="0"/>
              <a:t>Entities represented as JSON</a:t>
            </a:r>
          </a:p>
          <a:p>
            <a:pPr marL="365760" indent="0">
              <a:spcBef>
                <a:spcPts val="600"/>
              </a:spcBef>
              <a:buNone/>
            </a:pPr>
            <a:r>
              <a:rPr lang="en-US" sz="1600" dirty="0"/>
              <a:t>Accounts scale out through addition of capacity units</a:t>
            </a:r>
          </a:p>
          <a:p>
            <a:pPr marL="365760" indent="0">
              <a:spcBef>
                <a:spcPts val="600"/>
              </a:spcBef>
              <a:buNone/>
            </a:pPr>
            <a:endParaRPr lang="en-US" sz="1600" dirty="0">
              <a:latin typeface="+mn-lt"/>
            </a:endParaRPr>
          </a:p>
          <a:p>
            <a:pPr marL="0" indent="0">
              <a:spcBef>
                <a:spcPts val="600"/>
              </a:spcBef>
              <a:buClr>
                <a:srgbClr val="FFFFFF"/>
              </a:buClr>
              <a:buNone/>
            </a:pPr>
            <a:r>
              <a:rPr lang="en-US" sz="2800" dirty="0">
                <a:solidFill>
                  <a:schemeClr val="accent1"/>
                </a:solidFill>
              </a:rPr>
              <a:t>Interaction model</a:t>
            </a:r>
          </a:p>
          <a:p>
            <a:pPr marL="274320">
              <a:spcBef>
                <a:spcPts val="600"/>
              </a:spcBef>
              <a:buClr>
                <a:srgbClr val="FFFFFF"/>
              </a:buClr>
              <a:buFont typeface="Wingdings" panose="05000000000000000000" pitchFamily="2" charset="2"/>
              <a:buChar char="§"/>
            </a:pPr>
            <a:r>
              <a:rPr lang="en-US" sz="1600" dirty="0"/>
              <a:t>RESTful interaction over HTTP</a:t>
            </a:r>
          </a:p>
          <a:p>
            <a:pPr marL="274320">
              <a:spcBef>
                <a:spcPts val="600"/>
              </a:spcBef>
              <a:buClr>
                <a:srgbClr val="FFFFFF"/>
              </a:buClr>
              <a:buFont typeface="Wingdings" panose="05000000000000000000" pitchFamily="2" charset="2"/>
              <a:buChar char="§"/>
            </a:pPr>
            <a:r>
              <a:rPr lang="en-US" sz="1600" dirty="0"/>
              <a:t>HTTP and TCP connectivity</a:t>
            </a:r>
          </a:p>
          <a:p>
            <a:pPr marL="274320">
              <a:spcBef>
                <a:spcPts val="600"/>
              </a:spcBef>
              <a:buClr>
                <a:srgbClr val="FFFFFF"/>
              </a:buClr>
              <a:buFont typeface="Wingdings" panose="05000000000000000000" pitchFamily="2" charset="2"/>
              <a:buChar char="§"/>
            </a:pPr>
            <a:r>
              <a:rPr lang="en-US" sz="1600" dirty="0"/>
              <a:t>Standard HTTP verbs and semantics</a:t>
            </a:r>
          </a:p>
          <a:p>
            <a:pPr marL="365760" indent="0">
              <a:spcBef>
                <a:spcPts val="600"/>
              </a:spcBef>
              <a:buNone/>
            </a:pPr>
            <a:endParaRPr lang="en-US" sz="1600" dirty="0"/>
          </a:p>
          <a:p>
            <a:pPr marL="0" indent="0">
              <a:spcBef>
                <a:spcPts val="600"/>
              </a:spcBef>
              <a:buClr>
                <a:srgbClr val="FFFFFF"/>
              </a:buClr>
              <a:buNone/>
            </a:pPr>
            <a:r>
              <a:rPr lang="en-US" sz="2800" dirty="0">
                <a:solidFill>
                  <a:schemeClr val="accent1"/>
                </a:solidFill>
              </a:rPr>
              <a:t>Development </a:t>
            </a:r>
            <a:endParaRPr lang="en-US" sz="3600" dirty="0">
              <a:solidFill>
                <a:schemeClr val="accent1"/>
              </a:solidFill>
            </a:endParaRPr>
          </a:p>
          <a:p>
            <a:pPr marL="274320">
              <a:spcBef>
                <a:spcPts val="600"/>
              </a:spcBef>
              <a:buClr>
                <a:srgbClr val="FFFFFF"/>
              </a:buClr>
              <a:buFont typeface="Wingdings" panose="05000000000000000000" pitchFamily="2" charset="2"/>
              <a:buChar char="§"/>
            </a:pPr>
            <a:r>
              <a:rPr lang="en-US" sz="1600" dirty="0" err="1"/>
              <a:t>.Net</a:t>
            </a:r>
            <a:r>
              <a:rPr lang="en-US" sz="1600" dirty="0"/>
              <a:t>, Node, Python, Java and JavaScript clients</a:t>
            </a:r>
          </a:p>
          <a:p>
            <a:pPr marL="274320">
              <a:spcBef>
                <a:spcPts val="600"/>
              </a:spcBef>
              <a:buClr>
                <a:srgbClr val="FFFFFF"/>
              </a:buClr>
              <a:buFont typeface="Wingdings" panose="05000000000000000000" pitchFamily="2" charset="2"/>
              <a:buChar char="§"/>
            </a:pPr>
            <a:r>
              <a:rPr lang="en-US" sz="1600" dirty="0"/>
              <a:t>SQL for query expression, </a:t>
            </a:r>
            <a:r>
              <a:rPr lang="en-US" sz="1600" dirty="0" err="1"/>
              <a:t>.Net</a:t>
            </a:r>
            <a:r>
              <a:rPr lang="en-US" sz="1600" dirty="0"/>
              <a:t> LINQ</a:t>
            </a:r>
          </a:p>
          <a:p>
            <a:pPr marL="274320">
              <a:spcBef>
                <a:spcPts val="600"/>
              </a:spcBef>
              <a:buClr>
                <a:srgbClr val="FFFFFF"/>
              </a:buClr>
              <a:buFont typeface="Wingdings" panose="05000000000000000000" pitchFamily="2" charset="2"/>
              <a:buChar char="§"/>
            </a:pPr>
            <a:r>
              <a:rPr lang="en-US" sz="1600" dirty="0"/>
              <a:t>JavaScript for server-side app logic</a:t>
            </a:r>
          </a:p>
          <a:p>
            <a:pPr marL="365760" indent="0">
              <a:spcBef>
                <a:spcPts val="600"/>
              </a:spcBef>
              <a:buNone/>
            </a:pPr>
            <a:endParaRPr lang="en-US" sz="1600" dirty="0">
              <a:latin typeface="+mn-lt"/>
            </a:endParaRPr>
          </a:p>
          <a:p>
            <a:pPr marL="0" indent="0">
              <a:spcBef>
                <a:spcPts val="600"/>
              </a:spcBef>
              <a:buNone/>
            </a:pPr>
            <a:endParaRPr lang="en-US" sz="2800" baseline="0" dirty="0"/>
          </a:p>
        </p:txBody>
      </p:sp>
      <p:sp>
        <p:nvSpPr>
          <p:cNvPr id="66" name="TextBox 65"/>
          <p:cNvSpPr txBox="1"/>
          <p:nvPr/>
        </p:nvSpPr>
        <p:spPr>
          <a:xfrm>
            <a:off x="70" y="5799799"/>
            <a:ext cx="7149186" cy="455857"/>
          </a:xfrm>
          <a:prstGeom prst="rect">
            <a:avLst/>
          </a:prstGeom>
          <a:noFill/>
        </p:spPr>
        <p:txBody>
          <a:bodyPr wrap="none" lIns="179285" tIns="143428" rIns="179285" bIns="143428" rtlCol="0">
            <a:spAutoFit/>
          </a:bodyPr>
          <a:lstStyle/>
          <a:p>
            <a:pPr defTabSz="914367">
              <a:lnSpc>
                <a:spcPct val="90000"/>
              </a:lnSpc>
            </a:pPr>
            <a:r>
              <a:rPr lang="en-US" sz="1200" b="1"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grpSp>
        <p:nvGrpSpPr>
          <p:cNvPr id="67" name="Group 66"/>
          <p:cNvGrpSpPr/>
          <p:nvPr/>
        </p:nvGrpSpPr>
        <p:grpSpPr>
          <a:xfrm>
            <a:off x="202672" y="1963290"/>
            <a:ext cx="6752261" cy="3798444"/>
            <a:chOff x="5270748" y="2368198"/>
            <a:chExt cx="6752261" cy="3798444"/>
          </a:xfrm>
        </p:grpSpPr>
        <p:pic>
          <p:nvPicPr>
            <p:cNvPr id="68"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p:cNvSpPr txBox="1"/>
            <p:nvPr/>
          </p:nvSpPr>
          <p:spPr>
            <a:xfrm>
              <a:off x="9782584" y="3171019"/>
              <a:ext cx="694915" cy="230832"/>
            </a:xfrm>
            <a:prstGeom prst="rect">
              <a:avLst/>
            </a:prstGeom>
            <a:noFill/>
          </p:spPr>
          <p:txBody>
            <a:bodyPr wrap="square" rtlCol="0">
              <a:spAutoFit/>
            </a:bodyPr>
            <a:lstStyle/>
            <a:p>
              <a:r>
                <a:rPr lang="en-US" sz="900" dirty="0">
                  <a:solidFill>
                    <a:prstClr val="black"/>
                  </a:solidFill>
                  <a:latin typeface="+mj-lt"/>
                </a:rPr>
                <a:t>/docs/{id}</a:t>
              </a:r>
            </a:p>
          </p:txBody>
        </p:sp>
        <p:sp>
          <p:nvSpPr>
            <p:cNvPr id="70" name="TextBox 69"/>
            <p:cNvSpPr txBox="1"/>
            <p:nvPr/>
          </p:nvSpPr>
          <p:spPr>
            <a:xfrm>
              <a:off x="10857003" y="3171019"/>
              <a:ext cx="1006310" cy="230832"/>
            </a:xfrm>
            <a:prstGeom prst="rect">
              <a:avLst/>
            </a:prstGeom>
            <a:noFill/>
          </p:spPr>
          <p:txBody>
            <a:bodyPr wrap="square" rtlCol="0">
              <a:spAutoFit/>
            </a:bodyPr>
            <a:lstStyle/>
            <a:p>
              <a:r>
                <a:rPr lang="en-US" sz="900" dirty="0">
                  <a:solidFill>
                    <a:prstClr val="black"/>
                  </a:solidFill>
                  <a:latin typeface="+mj-lt"/>
                </a:rPr>
                <a:t>/attachments/{id}</a:t>
              </a:r>
            </a:p>
          </p:txBody>
        </p:sp>
        <p:sp>
          <p:nvSpPr>
            <p:cNvPr id="71" name="TextBox 70"/>
            <p:cNvSpPr txBox="1"/>
            <p:nvPr/>
          </p:nvSpPr>
          <p:spPr>
            <a:xfrm>
              <a:off x="9665172" y="4186846"/>
              <a:ext cx="763786" cy="230832"/>
            </a:xfrm>
            <a:prstGeom prst="rect">
              <a:avLst/>
            </a:prstGeom>
            <a:noFill/>
          </p:spPr>
          <p:txBody>
            <a:bodyPr wrap="square" rtlCol="0">
              <a:spAutoFit/>
            </a:bodyPr>
            <a:lstStyle/>
            <a:p>
              <a:r>
                <a:rPr lang="en-US" sz="900" dirty="0">
                  <a:solidFill>
                    <a:prstClr val="black"/>
                  </a:solidFill>
                  <a:latin typeface="+mj-lt"/>
                </a:rPr>
                <a:t>/sprocs/{id}</a:t>
              </a:r>
            </a:p>
          </p:txBody>
        </p:sp>
        <p:sp>
          <p:nvSpPr>
            <p:cNvPr id="72" name="TextBox 71"/>
            <p:cNvSpPr txBox="1"/>
            <p:nvPr/>
          </p:nvSpPr>
          <p:spPr>
            <a:xfrm>
              <a:off x="9695652" y="5081438"/>
              <a:ext cx="809506" cy="230832"/>
            </a:xfrm>
            <a:prstGeom prst="rect">
              <a:avLst/>
            </a:prstGeom>
            <a:noFill/>
          </p:spPr>
          <p:txBody>
            <a:bodyPr wrap="square" rtlCol="0">
              <a:spAutoFit/>
            </a:bodyPr>
            <a:lstStyle/>
            <a:p>
              <a:r>
                <a:rPr lang="en-US" sz="900" dirty="0">
                  <a:solidFill>
                    <a:prstClr val="black"/>
                  </a:solidFill>
                  <a:latin typeface="+mj-lt"/>
                </a:rPr>
                <a:t>/triggers/{id}</a:t>
              </a:r>
            </a:p>
          </p:txBody>
        </p:sp>
        <p:sp>
          <p:nvSpPr>
            <p:cNvPr id="77" name="TextBox 76"/>
            <p:cNvSpPr txBox="1"/>
            <p:nvPr/>
          </p:nvSpPr>
          <p:spPr>
            <a:xfrm>
              <a:off x="9651909" y="5935810"/>
              <a:ext cx="896992" cy="230832"/>
            </a:xfrm>
            <a:prstGeom prst="rect">
              <a:avLst/>
            </a:prstGeom>
            <a:noFill/>
          </p:spPr>
          <p:txBody>
            <a:bodyPr wrap="square" rtlCol="0">
              <a:spAutoFit/>
            </a:bodyPr>
            <a:lstStyle/>
            <a:p>
              <a:r>
                <a:rPr lang="en-US" sz="900" dirty="0">
                  <a:solidFill>
                    <a:prstClr val="black"/>
                  </a:solidFill>
                  <a:latin typeface="+mj-lt"/>
                </a:rPr>
                <a:t>/functions/{id}</a:t>
              </a:r>
            </a:p>
          </p:txBody>
        </p:sp>
        <p:sp>
          <p:nvSpPr>
            <p:cNvPr id="78" name="Rectangle 77"/>
            <p:cNvSpPr/>
            <p:nvPr/>
          </p:nvSpPr>
          <p:spPr bwMode="auto">
            <a:xfrm>
              <a:off x="8965422" y="3232254"/>
              <a:ext cx="281940" cy="129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p:cNvSpPr txBox="1"/>
            <p:nvPr/>
          </p:nvSpPr>
          <p:spPr>
            <a:xfrm>
              <a:off x="8767636" y="3171019"/>
              <a:ext cx="635546" cy="230832"/>
            </a:xfrm>
            <a:prstGeom prst="rect">
              <a:avLst/>
            </a:prstGeom>
            <a:noFill/>
          </p:spPr>
          <p:txBody>
            <a:bodyPr wrap="square" rtlCol="0">
              <a:spAutoFit/>
            </a:bodyPr>
            <a:lstStyle/>
            <a:p>
              <a:r>
                <a:rPr lang="en-US" sz="900" dirty="0">
                  <a:solidFill>
                    <a:prstClr val="black"/>
                  </a:solidFill>
                  <a:latin typeface="+mj-lt"/>
                </a:rPr>
                <a:t>/colls/{id}</a:t>
              </a:r>
            </a:p>
          </p:txBody>
        </p:sp>
        <p:sp>
          <p:nvSpPr>
            <p:cNvPr id="87" name="Rectangle 86"/>
            <p:cNvSpPr/>
            <p:nvPr/>
          </p:nvSpPr>
          <p:spPr bwMode="auto">
            <a:xfrm>
              <a:off x="7597138" y="3254427"/>
              <a:ext cx="281940" cy="129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7995702" y="4121988"/>
              <a:ext cx="281940" cy="129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p:cNvSpPr txBox="1"/>
            <p:nvPr/>
          </p:nvSpPr>
          <p:spPr>
            <a:xfrm>
              <a:off x="7495504" y="3171019"/>
              <a:ext cx="766898" cy="230832"/>
            </a:xfrm>
            <a:prstGeom prst="rect">
              <a:avLst/>
            </a:prstGeom>
            <a:noFill/>
          </p:spPr>
          <p:txBody>
            <a:bodyPr wrap="square" rtlCol="0">
              <a:spAutoFit/>
            </a:bodyPr>
            <a:lstStyle/>
            <a:p>
              <a:r>
                <a:rPr lang="en-US" sz="900" dirty="0">
                  <a:solidFill>
                    <a:prstClr val="black"/>
                  </a:solidFill>
                  <a:latin typeface="+mj-lt"/>
                </a:rPr>
                <a:t>/dbs/{id}</a:t>
              </a:r>
            </a:p>
          </p:txBody>
        </p:sp>
        <p:sp>
          <p:nvSpPr>
            <p:cNvPr id="90" name="TextBox 89"/>
            <p:cNvSpPr txBox="1"/>
            <p:nvPr/>
          </p:nvSpPr>
          <p:spPr>
            <a:xfrm>
              <a:off x="7878953" y="4069508"/>
              <a:ext cx="763786" cy="230832"/>
            </a:xfrm>
            <a:prstGeom prst="rect">
              <a:avLst/>
            </a:prstGeom>
            <a:noFill/>
          </p:spPr>
          <p:txBody>
            <a:bodyPr wrap="square" rtlCol="0">
              <a:spAutoFit/>
            </a:bodyPr>
            <a:lstStyle/>
            <a:p>
              <a:r>
                <a:rPr lang="en-US" sz="900" dirty="0">
                  <a:solidFill>
                    <a:prstClr val="black"/>
                  </a:solidFill>
                  <a:latin typeface="+mj-lt"/>
                </a:rPr>
                <a:t>/users/{id}</a:t>
              </a:r>
            </a:p>
          </p:txBody>
        </p:sp>
        <p:sp>
          <p:nvSpPr>
            <p:cNvPr id="91" name="TextBox 90"/>
            <p:cNvSpPr txBox="1"/>
            <p:nvPr/>
          </p:nvSpPr>
          <p:spPr>
            <a:xfrm>
              <a:off x="8163342" y="5058578"/>
              <a:ext cx="1059608" cy="230832"/>
            </a:xfrm>
            <a:prstGeom prst="rect">
              <a:avLst/>
            </a:prstGeom>
            <a:noFill/>
          </p:spPr>
          <p:txBody>
            <a:bodyPr wrap="square" rtlCol="0">
              <a:spAutoFit/>
            </a:bodyPr>
            <a:lstStyle/>
            <a:p>
              <a:r>
                <a:rPr lang="en-US" sz="900" dirty="0">
                  <a:solidFill>
                    <a:prstClr val="black"/>
                  </a:solidFill>
                  <a:latin typeface="+mj-lt"/>
                </a:rPr>
                <a:t>/permissions/{id}</a:t>
              </a:r>
            </a:p>
          </p:txBody>
        </p:sp>
      </p:grpSp>
    </p:spTree>
    <p:extLst>
      <p:ext uri="{BB962C8B-B14F-4D97-AF65-F5344CB8AC3E}">
        <p14:creationId xmlns:p14="http://schemas.microsoft.com/office/powerpoint/2010/main" val="94273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1"/>
          </p:nvPr>
        </p:nvSpPr>
        <p:spPr>
          <a:xfrm>
            <a:off x="6563030" y="1557021"/>
            <a:ext cx="5418723" cy="4949771"/>
          </a:xfrm>
        </p:spPr>
        <p:txBody>
          <a:bodyPr>
            <a:noAutofit/>
          </a:bodyPr>
          <a:lstStyle/>
          <a:p>
            <a:pPr defTabSz="609585">
              <a:lnSpc>
                <a:spcPct val="100000"/>
              </a:lnSpc>
              <a:spcBef>
                <a:spcPts val="0"/>
              </a:spcBef>
              <a:spcAft>
                <a:spcPts val="1200"/>
              </a:spcAft>
            </a:pPr>
            <a:r>
              <a:rPr lang="en-US" sz="3200" dirty="0"/>
              <a:t>Collections != tables</a:t>
            </a:r>
          </a:p>
          <a:p>
            <a:pPr defTabSz="609585">
              <a:lnSpc>
                <a:spcPct val="100000"/>
              </a:lnSpc>
              <a:spcBef>
                <a:spcPts val="0"/>
              </a:spcBef>
              <a:spcAft>
                <a:spcPts val="1200"/>
              </a:spcAft>
            </a:pPr>
            <a:r>
              <a:rPr lang="en-US" sz="3200" dirty="0"/>
              <a:t>Unit of partitioning</a:t>
            </a:r>
          </a:p>
          <a:p>
            <a:pPr defTabSz="609585">
              <a:lnSpc>
                <a:spcPct val="100000"/>
              </a:lnSpc>
              <a:spcBef>
                <a:spcPts val="0"/>
              </a:spcBef>
              <a:spcAft>
                <a:spcPts val="1200"/>
              </a:spcAft>
            </a:pPr>
            <a:r>
              <a:rPr lang="en-US" sz="3200" dirty="0"/>
              <a:t>Transaction boundary</a:t>
            </a:r>
          </a:p>
          <a:p>
            <a:pPr defTabSz="609585">
              <a:lnSpc>
                <a:spcPct val="100000"/>
              </a:lnSpc>
              <a:spcBef>
                <a:spcPts val="0"/>
              </a:spcBef>
              <a:spcAft>
                <a:spcPts val="1200"/>
              </a:spcAft>
            </a:pPr>
            <a:r>
              <a:rPr lang="en-US" sz="3200" dirty="0"/>
              <a:t>No enforced schema, flexible</a:t>
            </a:r>
          </a:p>
          <a:p>
            <a:pPr defTabSz="609585">
              <a:lnSpc>
                <a:spcPct val="100000"/>
              </a:lnSpc>
              <a:spcBef>
                <a:spcPts val="0"/>
              </a:spcBef>
              <a:spcAft>
                <a:spcPts val="1200"/>
              </a:spcAft>
            </a:pPr>
            <a:r>
              <a:rPr lang="en-US" sz="3200" dirty="0"/>
              <a:t>Queried or updated stay together in one collection -</a:t>
            </a:r>
          </a:p>
          <a:p>
            <a:pPr defTabSz="609585">
              <a:lnSpc>
                <a:spcPct val="100000"/>
              </a:lnSpc>
              <a:spcBef>
                <a:spcPts val="0"/>
              </a:spcBef>
              <a:spcAft>
                <a:spcPts val="1200"/>
              </a:spcAft>
            </a:pPr>
            <a:r>
              <a:rPr lang="en-US" sz="3200" dirty="0"/>
              <a:t>Size of 10 Gb</a:t>
            </a:r>
          </a:p>
        </p:txBody>
      </p:sp>
      <p:sp>
        <p:nvSpPr>
          <p:cNvPr id="9" name="Title 8"/>
          <p:cNvSpPr>
            <a:spLocks noGrp="1"/>
          </p:cNvSpPr>
          <p:nvPr>
            <p:ph type="title"/>
          </p:nvPr>
        </p:nvSpPr>
        <p:spPr/>
        <p:txBody>
          <a:bodyPr/>
          <a:lstStyle/>
          <a:p>
            <a:r>
              <a:rPr lang="en-US" dirty="0">
                <a:solidFill>
                  <a:schemeClr val="tx1"/>
                </a:solidFill>
              </a:rPr>
              <a:t>DocumentDB Collections</a:t>
            </a:r>
          </a:p>
        </p:txBody>
      </p:sp>
      <p:pic>
        <p:nvPicPr>
          <p:cNvPr id="2" name="Picture 1"/>
          <p:cNvPicPr>
            <a:picLocks noChangeAspect="1"/>
          </p:cNvPicPr>
          <p:nvPr/>
        </p:nvPicPr>
        <p:blipFill>
          <a:blip r:embed="rId3"/>
          <a:stretch>
            <a:fillRect/>
          </a:stretch>
        </p:blipFill>
        <p:spPr>
          <a:xfrm>
            <a:off x="456695" y="1269386"/>
            <a:ext cx="6047343" cy="5304518"/>
          </a:xfrm>
          <a:prstGeom prst="rect">
            <a:avLst/>
          </a:prstGeom>
        </p:spPr>
      </p:pic>
    </p:spTree>
    <p:extLst>
      <p:ext uri="{BB962C8B-B14F-4D97-AF65-F5344CB8AC3E}">
        <p14:creationId xmlns:p14="http://schemas.microsoft.com/office/powerpoint/2010/main" val="3571993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1592318101"/>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Autofit/>
          </a:bodyPr>
          <a:lstStyle/>
          <a:p>
            <a:pPr defTabSz="609585"/>
            <a:r>
              <a:rPr lang="en-US" sz="2400" dirty="0"/>
              <a:t>JSON</a:t>
            </a:r>
          </a:p>
          <a:p>
            <a:pPr marL="182880" lvl="1" defTabSz="609585">
              <a:spcBef>
                <a:spcPts val="600"/>
              </a:spcBef>
              <a:spcAft>
                <a:spcPts val="600"/>
              </a:spcAft>
            </a:pPr>
            <a:r>
              <a:rPr lang="en-US" sz="1800" dirty="0">
                <a:latin typeface="+mj-lt"/>
              </a:rPr>
              <a:t>Intersection of most modern type systems</a:t>
            </a:r>
          </a:p>
          <a:p>
            <a:pPr defTabSz="609585"/>
            <a:r>
              <a:rPr lang="en-US" sz="2400" dirty="0"/>
              <a:t>JSON values</a:t>
            </a:r>
          </a:p>
          <a:p>
            <a:pPr marL="182880" defTabSz="609585">
              <a:spcBef>
                <a:spcPts val="600"/>
              </a:spcBef>
              <a:spcAft>
                <a:spcPts val="600"/>
              </a:spcAft>
            </a:pPr>
            <a:r>
              <a:rPr lang="en-US" sz="1800" dirty="0">
                <a:solidFill>
                  <a:schemeClr val="tx1"/>
                </a:solidFill>
                <a:latin typeface="+mj-lt"/>
              </a:rPr>
              <a:t>Self-describable, self-contained </a:t>
            </a:r>
            <a:r>
              <a:rPr lang="en-US" sz="1800" i="1" dirty="0">
                <a:solidFill>
                  <a:schemeClr val="tx1"/>
                </a:solidFill>
                <a:latin typeface="+mj-lt"/>
              </a:rPr>
              <a:t>values</a:t>
            </a:r>
            <a:endParaRPr lang="en-US" sz="1800" dirty="0">
              <a:solidFill>
                <a:schemeClr val="tx1"/>
              </a:solidFill>
              <a:latin typeface="+mj-lt"/>
            </a:endParaRPr>
          </a:p>
          <a:p>
            <a:pPr marL="182880" defTabSz="609585">
              <a:spcBef>
                <a:spcPts val="600"/>
              </a:spcBef>
              <a:spcAft>
                <a:spcPts val="600"/>
              </a:spcAft>
            </a:pPr>
            <a:r>
              <a:rPr lang="en-US" sz="1800" dirty="0">
                <a:solidFill>
                  <a:schemeClr val="tx1"/>
                </a:solidFill>
                <a:latin typeface="+mj-lt"/>
              </a:rPr>
              <a:t>Do not have behavior, polymorphism, inheritance, access, and visibility rules” </a:t>
            </a:r>
          </a:p>
          <a:p>
            <a:pPr marL="182880" defTabSz="609585">
              <a:spcBef>
                <a:spcPts val="600"/>
              </a:spcBef>
              <a:spcAft>
                <a:spcPts val="600"/>
              </a:spcAft>
            </a:pPr>
            <a:r>
              <a:rPr lang="en-US" sz="1800" dirty="0">
                <a:solidFill>
                  <a:schemeClr val="tx1"/>
                </a:solidFill>
                <a:latin typeface="+mj-lt"/>
              </a:rPr>
              <a:t>Are trivially serialized to/from text</a:t>
            </a:r>
          </a:p>
          <a:p>
            <a:pPr algn="ctr" defTabSz="609585"/>
            <a:endParaRPr lang="en-US" sz="2000" dirty="0"/>
          </a:p>
          <a:p>
            <a:pPr algn="ctr" defTabSz="609585"/>
            <a:r>
              <a:rPr lang="en-US" sz="2000" dirty="0">
                <a:solidFill>
                  <a:schemeClr val="accent1"/>
                </a:solidFill>
              </a:rPr>
              <a:t>DocumentDB makes a deep commitment to JSON for storage, indexing, query, and JavaScript execution</a:t>
            </a:r>
          </a:p>
        </p:txBody>
      </p:sp>
      <p:sp>
        <p:nvSpPr>
          <p:cNvPr id="6" name="Picture Placeholder 5"/>
          <p:cNvSpPr>
            <a:spLocks noGrp="1"/>
          </p:cNvSpPr>
          <p:nvPr>
            <p:ph type="pic" sz="quarter" idx="12"/>
          </p:nvPr>
        </p:nvSpPr>
        <p:spPr/>
      </p:sp>
      <p:sp>
        <p:nvSpPr>
          <p:cNvPr id="9" name="Title 8"/>
          <p:cNvSpPr>
            <a:spLocks noGrp="1"/>
          </p:cNvSpPr>
          <p:nvPr>
            <p:ph type="title"/>
          </p:nvPr>
        </p:nvSpPr>
        <p:spPr/>
        <p:txBody>
          <a:bodyPr/>
          <a:lstStyle/>
          <a:p>
            <a:r>
              <a:rPr lang="en-US" dirty="0"/>
              <a:t>DocumentDB JSON Documents</a:t>
            </a:r>
          </a:p>
        </p:txBody>
      </p:sp>
      <p:sp>
        <p:nvSpPr>
          <p:cNvPr id="140" name="Text Placeholder 2"/>
          <p:cNvSpPr txBox="1">
            <a:spLocks/>
          </p:cNvSpPr>
          <p:nvPr/>
        </p:nvSpPr>
        <p:spPr>
          <a:xfrm>
            <a:off x="387220" y="1320669"/>
            <a:ext cx="6751518" cy="4826969"/>
          </a:xfrm>
          <a:prstGeom prst="rect">
            <a:avLst/>
          </a:prstGeom>
          <a:solidFill>
            <a:schemeClr val="bg1">
              <a:lumMod val="95000"/>
            </a:schemeClr>
          </a:solidFill>
          <a:ln w="76200">
            <a:solidFill>
              <a:srgbClr val="0072C6"/>
            </a:solidFill>
          </a:ln>
        </p:spPr>
        <p:txBody>
          <a:bodyPr vert="horz" wrap="square" lIns="182880" tIns="146304" rIns="9144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p>
          <a:p>
            <a:r>
              <a:rPr lang="en-US" sz="1600" dirty="0"/>
              <a:t>	[</a:t>
            </a:r>
          </a:p>
          <a:p>
            <a:r>
              <a:rPr lang="en-US" sz="1600" dirty="0"/>
              <a:t>		{“country”: “Germany”, “city”: “Berlin”},</a:t>
            </a:r>
          </a:p>
          <a:p>
            <a:r>
              <a:rPr lang="en-US" sz="1600" dirty="0"/>
              <a:t>		{“country”: “France”, “city”: “Paris”},</a:t>
            </a:r>
          </a:p>
          <a:p>
            <a:r>
              <a:rPr lang="en-US" sz="1600" dirty="0"/>
              <a:t>	],</a:t>
            </a:r>
          </a:p>
          <a:p>
            <a:r>
              <a:rPr lang="en-US" sz="1600" dirty="0"/>
              <a:t>	“headquarter”: “Belgium”,</a:t>
            </a:r>
          </a:p>
          <a:p>
            <a:r>
              <a:rPr lang="en-US" sz="1600" dirty="0"/>
              <a:t>	“exports”:[{“city”; “Moscow”},{“city: ”Athens”}]</a:t>
            </a:r>
          </a:p>
          <a:p>
            <a:r>
              <a:rPr lang="en-US" sz="1600" dirty="0"/>
              <a:t>}</a:t>
            </a:r>
            <a:r>
              <a:rPr lang="en-US" sz="1600" b="1" dirty="0">
                <a:solidFill>
                  <a:srgbClr val="FFC000"/>
                </a:solidFill>
              </a:rPr>
              <a:t>;</a:t>
            </a:r>
            <a:r>
              <a:rPr lang="en-US" sz="1600" dirty="0"/>
              <a:t> </a:t>
            </a:r>
          </a:p>
          <a:p>
            <a:endParaRPr lang="en-US" dirty="0"/>
          </a:p>
          <a:p>
            <a:endParaRPr lang="en-US" dirty="0"/>
          </a:p>
          <a:p>
            <a:endParaRPr lang="en-US" dirty="0"/>
          </a:p>
          <a:p>
            <a:endParaRPr lang="en-US" dirty="0"/>
          </a:p>
          <a:p>
            <a:endParaRPr lang="en-US" dirty="0"/>
          </a:p>
          <a:p>
            <a:pPr>
              <a:lnSpc>
                <a:spcPct val="150000"/>
              </a:lnSpc>
            </a:pPr>
            <a:endParaRPr lang="en-US" dirty="0"/>
          </a:p>
          <a:p>
            <a:pPr algn="ctr"/>
            <a:endParaRPr lang="en-US" dirty="0"/>
          </a:p>
          <a:p>
            <a:pPr algn="ctr"/>
            <a:r>
              <a:rPr lang="en-US" sz="2000" dirty="0">
                <a:latin typeface="Segoe UI" panose="020B0502040204020203" pitchFamily="34" charset="0"/>
                <a:cs typeface="Segoe UI" panose="020B0502040204020203" pitchFamily="34" charset="0"/>
              </a:rPr>
              <a:t>JSON document as tree</a:t>
            </a:r>
          </a:p>
        </p:txBody>
      </p:sp>
      <p:grpSp>
        <p:nvGrpSpPr>
          <p:cNvPr id="235" name="Group 234"/>
          <p:cNvGrpSpPr/>
          <p:nvPr/>
        </p:nvGrpSpPr>
        <p:grpSpPr>
          <a:xfrm>
            <a:off x="1237860" y="3734154"/>
            <a:ext cx="5147668" cy="1869349"/>
            <a:chOff x="897026" y="2520059"/>
            <a:chExt cx="5147668" cy="1869349"/>
          </a:xfrm>
          <a:solidFill>
            <a:schemeClr val="bg1"/>
          </a:solidFill>
        </p:grpSpPr>
        <p:sp>
          <p:nvSpPr>
            <p:cNvPr id="236" name="Rectangle 235"/>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237" name="Rectangle 236"/>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238" name="Rectangle 237"/>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239" name="Group 238"/>
            <p:cNvGrpSpPr/>
            <p:nvPr/>
          </p:nvGrpSpPr>
          <p:grpSpPr>
            <a:xfrm>
              <a:off x="897027" y="3772798"/>
              <a:ext cx="2418196" cy="224906"/>
              <a:chOff x="1006172" y="3761368"/>
              <a:chExt cx="2225020" cy="224906"/>
            </a:xfrm>
            <a:grpFill/>
          </p:grpSpPr>
          <p:sp>
            <p:nvSpPr>
              <p:cNvPr id="277" name="Rectangle 276"/>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78" name="Rectangle 277"/>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79" name="Rectangle 278"/>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80" name="Rectangle 279"/>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240" name="Group 239"/>
            <p:cNvGrpSpPr/>
            <p:nvPr/>
          </p:nvGrpSpPr>
          <p:grpSpPr>
            <a:xfrm>
              <a:off x="903163" y="4164502"/>
              <a:ext cx="2412108" cy="224906"/>
              <a:chOff x="903163" y="4153072"/>
              <a:chExt cx="2431038" cy="224906"/>
            </a:xfrm>
            <a:grpFill/>
          </p:grpSpPr>
          <p:sp>
            <p:nvSpPr>
              <p:cNvPr id="273" name="Rectangle 272"/>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274" name="Rectangle 273"/>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275" name="Rectangle 274"/>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276" name="Rectangle 275"/>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241" name="Group 240"/>
            <p:cNvGrpSpPr/>
            <p:nvPr/>
          </p:nvGrpSpPr>
          <p:grpSpPr>
            <a:xfrm>
              <a:off x="4492951" y="2995882"/>
              <a:ext cx="1551743" cy="1393526"/>
              <a:chOff x="4492952" y="2995882"/>
              <a:chExt cx="1280160" cy="1393526"/>
            </a:xfrm>
            <a:grpFill/>
          </p:grpSpPr>
          <p:sp>
            <p:nvSpPr>
              <p:cNvPr id="266" name="Rectangle 265"/>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267" name="Rectangle 266"/>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68" name="Rectangle 267"/>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69" name="Rectangle 268"/>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270" name="Rectangle 269"/>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271" name="Rectangle 270"/>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272" name="Rectangle 271"/>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42" name="Elbow Connector 241"/>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261" name="Group 260"/>
            <p:cNvGrpSpPr/>
            <p:nvPr/>
          </p:nvGrpSpPr>
          <p:grpSpPr>
            <a:xfrm>
              <a:off x="897026" y="3381094"/>
              <a:ext cx="2418197" cy="224906"/>
              <a:chOff x="897027" y="3369664"/>
              <a:chExt cx="2129880" cy="224906"/>
            </a:xfrm>
            <a:grpFill/>
          </p:grpSpPr>
          <p:sp>
            <p:nvSpPr>
              <p:cNvPr id="264" name="Rectangle 263"/>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265" name="Rectangle 264"/>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62" name="Straight Arrow Connector 261"/>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48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1387736" y="3426310"/>
            <a:ext cx="882128" cy="0"/>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a:xfrm>
            <a:off x="609600" y="274638"/>
            <a:ext cx="10972801" cy="914544"/>
          </a:xfrm>
        </p:spPr>
        <p:txBody>
          <a:bodyPr/>
          <a:lstStyle/>
          <a:p>
            <a:r>
              <a:rPr lang="en-US" dirty="0"/>
              <a:t>DocumentDB JSON Documents</a:t>
            </a:r>
          </a:p>
        </p:txBody>
      </p:sp>
      <p:sp>
        <p:nvSpPr>
          <p:cNvPr id="3" name="Oval 2"/>
          <p:cNvSpPr/>
          <p:nvPr/>
        </p:nvSpPr>
        <p:spPr bwMode="auto">
          <a:xfrm>
            <a:off x="2377440" y="1850315"/>
            <a:ext cx="3151991" cy="31519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958351" y="4023359"/>
            <a:ext cx="2119256"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latin typeface="+mj-lt"/>
              </a:rPr>
              <a:t>JavaScript Object Literals</a:t>
            </a:r>
          </a:p>
        </p:txBody>
      </p:sp>
      <p:cxnSp>
        <p:nvCxnSpPr>
          <p:cNvPr id="15" name="Straight Arrow Connector 14"/>
          <p:cNvCxnSpPr/>
          <p:nvPr/>
        </p:nvCxnSpPr>
        <p:spPr>
          <a:xfrm flipV="1">
            <a:off x="4754880" y="1423575"/>
            <a:ext cx="1742631" cy="1169020"/>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8106" y="3533886"/>
            <a:ext cx="1769405" cy="1866271"/>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2958351" y="2043952"/>
            <a:ext cx="1979407" cy="1979407"/>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mj-lt"/>
                <a:ea typeface="Segoe UI" pitchFamily="34" charset="0"/>
                <a:cs typeface="Segoe UI" pitchFamily="34" charset="0"/>
              </a:rPr>
              <a:t>JSON serializable values </a:t>
            </a:r>
          </a:p>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mj-lt"/>
                <a:ea typeface="Segoe UI" pitchFamily="34" charset="0"/>
                <a:cs typeface="Segoe UI" pitchFamily="34" charset="0"/>
              </a:rPr>
              <a:t>(aka JSON </a:t>
            </a:r>
            <a:r>
              <a:rPr lang="en-US" sz="1600" b="1" dirty="0" err="1">
                <a:gradFill>
                  <a:gsLst>
                    <a:gs pos="0">
                      <a:srgbClr val="FFFFFF"/>
                    </a:gs>
                    <a:gs pos="100000">
                      <a:srgbClr val="FFFFFF"/>
                    </a:gs>
                  </a:gsLst>
                  <a:lin ang="5400000" scaled="0"/>
                </a:gradFill>
                <a:latin typeface="+mj-lt"/>
                <a:ea typeface="Segoe UI" pitchFamily="34" charset="0"/>
                <a:cs typeface="Segoe UI" pitchFamily="34" charset="0"/>
              </a:rPr>
              <a:t>Infoset</a:t>
            </a:r>
            <a:r>
              <a:rPr lang="en-US" sz="1600" b="1" dirty="0">
                <a:gradFill>
                  <a:gsLst>
                    <a:gs pos="0">
                      <a:srgbClr val="FFFFFF"/>
                    </a:gs>
                    <a:gs pos="100000">
                      <a:srgbClr val="FFFFFF"/>
                    </a:gs>
                  </a:gsLst>
                  <a:lin ang="5400000" scaled="0"/>
                </a:gradFill>
                <a:latin typeface="+mj-lt"/>
                <a:ea typeface="Segoe UI" pitchFamily="34" charset="0"/>
                <a:cs typeface="Segoe UI" pitchFamily="34" charset="0"/>
              </a:rPr>
              <a:t>)</a:t>
            </a:r>
          </a:p>
          <a:p>
            <a:pPr algn="ctr" defTabSz="932472" fontAlgn="base">
              <a:lnSpc>
                <a:spcPct val="90000"/>
              </a:lnSpc>
              <a:spcBef>
                <a:spcPct val="0"/>
              </a:spcBef>
              <a:spcAft>
                <a:spcPct val="0"/>
              </a:spcAft>
            </a:pPr>
            <a:endParaRPr lang="en-US" sz="1600" b="1"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8" name="Group 27"/>
          <p:cNvGrpSpPr/>
          <p:nvPr/>
        </p:nvGrpSpPr>
        <p:grpSpPr>
          <a:xfrm>
            <a:off x="505062" y="2945619"/>
            <a:ext cx="1032734" cy="1032734"/>
            <a:chOff x="505062" y="2945619"/>
            <a:chExt cx="1032734" cy="1032734"/>
          </a:xfrm>
        </p:grpSpPr>
        <p:sp>
          <p:nvSpPr>
            <p:cNvPr id="2" name="Rectangle 1"/>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mj-lt"/>
                  <a:ea typeface="Segoe UI" pitchFamily="34" charset="0"/>
                  <a:cs typeface="Segoe UI" pitchFamily="34" charset="0"/>
                </a:rPr>
                <a:t>JSON</a:t>
              </a:r>
            </a:p>
          </p:txBody>
        </p:sp>
        <p:pic>
          <p:nvPicPr>
            <p:cNvPr id="21" name="Picture 20"/>
            <p:cNvPicPr>
              <a:picLocks noChangeAspect="1"/>
            </p:cNvPicPr>
            <p:nvPr/>
          </p:nvPicPr>
          <p:blipFill>
            <a:blip r:embed="rId3"/>
            <a:stretch>
              <a:fillRect/>
            </a:stretch>
          </p:blipFill>
          <p:spPr>
            <a:xfrm>
              <a:off x="598502" y="2978641"/>
              <a:ext cx="845855" cy="966691"/>
            </a:xfrm>
            <a:prstGeom prst="rect">
              <a:avLst/>
            </a:prstGeom>
          </p:spPr>
        </p:pic>
      </p:grpSp>
      <p:grpSp>
        <p:nvGrpSpPr>
          <p:cNvPr id="42" name="Group 41"/>
          <p:cNvGrpSpPr/>
          <p:nvPr/>
        </p:nvGrpSpPr>
        <p:grpSpPr>
          <a:xfrm>
            <a:off x="6861307" y="1498678"/>
            <a:ext cx="4723854" cy="244910"/>
            <a:chOff x="8527435" y="1581721"/>
            <a:chExt cx="5738900" cy="258183"/>
          </a:xfrm>
        </p:grpSpPr>
        <p:cxnSp>
          <p:nvCxnSpPr>
            <p:cNvPr id="6" name="Straight Connector 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547619" y="1621132"/>
            <a:ext cx="3351230" cy="2069928"/>
            <a:chOff x="9104535" y="1710812"/>
            <a:chExt cx="4584700" cy="2182112"/>
          </a:xfrm>
        </p:grpSpPr>
        <p:sp>
          <p:nvSpPr>
            <p:cNvPr id="47" name="Rectangle 46"/>
            <p:cNvSpPr/>
            <p:nvPr/>
          </p:nvSpPr>
          <p:spPr bwMode="auto">
            <a:xfrm>
              <a:off x="9104535" y="1710812"/>
              <a:ext cx="4584700" cy="2182112"/>
            </a:xfrm>
            <a:prstGeom prst="rect">
              <a:avLst/>
            </a:prstGeom>
            <a:noFill/>
            <a:ln w="19050" cap="rnd">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p:cNvCxnSpPr/>
            <p:nvPr/>
          </p:nvCxnSpPr>
          <p:spPr>
            <a:xfrm>
              <a:off x="9104535" y="205740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104535" y="242316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104535" y="278892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104535" y="315468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104535" y="352044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bwMode="auto">
          <a:xfrm>
            <a:off x="6574668" y="1277872"/>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value</a:t>
            </a:r>
          </a:p>
        </p:txBody>
      </p:sp>
      <p:grpSp>
        <p:nvGrpSpPr>
          <p:cNvPr id="95" name="Group 94"/>
          <p:cNvGrpSpPr/>
          <p:nvPr/>
        </p:nvGrpSpPr>
        <p:grpSpPr>
          <a:xfrm>
            <a:off x="6861307" y="4355625"/>
            <a:ext cx="4723854" cy="244910"/>
            <a:chOff x="8527435" y="1581721"/>
            <a:chExt cx="5738900" cy="258183"/>
          </a:xfrm>
        </p:grpSpPr>
        <p:cxnSp>
          <p:nvCxnSpPr>
            <p:cNvPr id="96" name="Straight Connector 9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bwMode="auto">
          <a:xfrm>
            <a:off x="6574668" y="4134819"/>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object</a:t>
            </a:r>
          </a:p>
        </p:txBody>
      </p:sp>
      <p:sp>
        <p:nvSpPr>
          <p:cNvPr id="78" name="Rectangle 77"/>
          <p:cNvSpPr/>
          <p:nvPr/>
        </p:nvSpPr>
        <p:spPr bwMode="auto">
          <a:xfrm>
            <a:off x="7547619" y="4123876"/>
            <a:ext cx="3352315"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7814978" y="4476381"/>
            <a:ext cx="2830761"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5" name="Group 114"/>
          <p:cNvGrpSpPr/>
          <p:nvPr/>
        </p:nvGrpSpPr>
        <p:grpSpPr>
          <a:xfrm>
            <a:off x="6861307" y="5494674"/>
            <a:ext cx="4723854" cy="244910"/>
            <a:chOff x="8527435" y="1581721"/>
            <a:chExt cx="5738900" cy="258183"/>
          </a:xfrm>
        </p:grpSpPr>
        <p:cxnSp>
          <p:nvCxnSpPr>
            <p:cNvPr id="116" name="Straight Connector 11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bwMode="auto">
          <a:xfrm>
            <a:off x="6574668" y="5273868"/>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array</a:t>
            </a:r>
          </a:p>
        </p:txBody>
      </p:sp>
      <p:sp>
        <p:nvSpPr>
          <p:cNvPr id="120" name="Rectangle 119"/>
          <p:cNvSpPr/>
          <p:nvPr/>
        </p:nvSpPr>
        <p:spPr bwMode="auto">
          <a:xfrm>
            <a:off x="7547077" y="5265136"/>
            <a:ext cx="3352315"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7814978" y="5619650"/>
            <a:ext cx="2830761"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8802521" y="1517142"/>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31" name="Rectangle 130"/>
          <p:cNvSpPr/>
          <p:nvPr/>
        </p:nvSpPr>
        <p:spPr bwMode="auto">
          <a:xfrm>
            <a:off x="8802521" y="18432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numbers</a:t>
            </a:r>
          </a:p>
        </p:txBody>
      </p:sp>
      <p:sp>
        <p:nvSpPr>
          <p:cNvPr id="132" name="Rectangle 131"/>
          <p:cNvSpPr/>
          <p:nvPr/>
        </p:nvSpPr>
        <p:spPr bwMode="auto">
          <a:xfrm>
            <a:off x="8802521" y="2190186"/>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object</a:t>
            </a:r>
          </a:p>
        </p:txBody>
      </p:sp>
      <p:sp>
        <p:nvSpPr>
          <p:cNvPr id="133" name="Rectangle 132"/>
          <p:cNvSpPr/>
          <p:nvPr/>
        </p:nvSpPr>
        <p:spPr bwMode="auto">
          <a:xfrm>
            <a:off x="8802521" y="2549424"/>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array</a:t>
            </a:r>
          </a:p>
        </p:txBody>
      </p:sp>
      <p:sp>
        <p:nvSpPr>
          <p:cNvPr id="134" name="Rounded Rectangle 133"/>
          <p:cNvSpPr/>
          <p:nvPr/>
        </p:nvSpPr>
        <p:spPr bwMode="auto">
          <a:xfrm>
            <a:off x="8802521" y="2877975"/>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true</a:t>
            </a:r>
          </a:p>
        </p:txBody>
      </p:sp>
      <p:sp>
        <p:nvSpPr>
          <p:cNvPr id="135" name="Rounded Rectangle 134"/>
          <p:cNvSpPr/>
          <p:nvPr/>
        </p:nvSpPr>
        <p:spPr bwMode="auto">
          <a:xfrm>
            <a:off x="8802521" y="3232127"/>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false</a:t>
            </a:r>
          </a:p>
        </p:txBody>
      </p:sp>
      <p:sp>
        <p:nvSpPr>
          <p:cNvPr id="136" name="Rounded Rectangle 135"/>
          <p:cNvSpPr/>
          <p:nvPr/>
        </p:nvSpPr>
        <p:spPr bwMode="auto">
          <a:xfrm>
            <a:off x="8802521" y="3576258"/>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null</a:t>
            </a:r>
          </a:p>
        </p:txBody>
      </p:sp>
      <p:sp>
        <p:nvSpPr>
          <p:cNvPr id="137" name="Oval 136"/>
          <p:cNvSpPr/>
          <p:nvPr/>
        </p:nvSpPr>
        <p:spPr bwMode="auto">
          <a:xfrm>
            <a:off x="7094016"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38" name="Oval 137"/>
          <p:cNvSpPr/>
          <p:nvPr/>
        </p:nvSpPr>
        <p:spPr bwMode="auto">
          <a:xfrm>
            <a:off x="11125518"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39" name="Oval 138"/>
          <p:cNvSpPr/>
          <p:nvPr/>
        </p:nvSpPr>
        <p:spPr bwMode="auto">
          <a:xfrm>
            <a:off x="9113329"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0" name="Oval 139"/>
          <p:cNvSpPr/>
          <p:nvPr/>
        </p:nvSpPr>
        <p:spPr bwMode="auto">
          <a:xfrm>
            <a:off x="9113329" y="4707926"/>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1" name="Rectangle 140"/>
          <p:cNvSpPr/>
          <p:nvPr/>
        </p:nvSpPr>
        <p:spPr bwMode="auto">
          <a:xfrm>
            <a:off x="8055125" y="43641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42" name="Rectangle 141"/>
          <p:cNvSpPr/>
          <p:nvPr/>
        </p:nvSpPr>
        <p:spPr bwMode="auto">
          <a:xfrm>
            <a:off x="9578314" y="43641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
        <p:nvSpPr>
          <p:cNvPr id="143" name="Oval 142"/>
          <p:cNvSpPr/>
          <p:nvPr/>
        </p:nvSpPr>
        <p:spPr bwMode="auto">
          <a:xfrm>
            <a:off x="7094016" y="5506868"/>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4" name="Oval 143"/>
          <p:cNvSpPr/>
          <p:nvPr/>
        </p:nvSpPr>
        <p:spPr bwMode="auto">
          <a:xfrm>
            <a:off x="11125518" y="5506868"/>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5" name="Oval 144"/>
          <p:cNvSpPr/>
          <p:nvPr/>
        </p:nvSpPr>
        <p:spPr bwMode="auto">
          <a:xfrm>
            <a:off x="9113329" y="5846974"/>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6" name="Rectangle 145"/>
          <p:cNvSpPr/>
          <p:nvPr/>
        </p:nvSpPr>
        <p:spPr bwMode="auto">
          <a:xfrm>
            <a:off x="8816719" y="5503179"/>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Tree>
    <p:extLst>
      <p:ext uri="{BB962C8B-B14F-4D97-AF65-F5344CB8AC3E}">
        <p14:creationId xmlns:p14="http://schemas.microsoft.com/office/powerpoint/2010/main" val="889159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solidFill>
                  <a:schemeClr val="tx1">
                    <a:lumMod val="50000"/>
                  </a:schemeClr>
                </a:solidFill>
              </a:rPr>
              <a:t>Rich Query Over JSON Data</a:t>
            </a:r>
            <a:endParaRPr lang="en-US" dirty="0"/>
          </a:p>
        </p:txBody>
      </p:sp>
      <p:sp>
        <p:nvSpPr>
          <p:cNvPr id="4" name="Text Placeholder 3"/>
          <p:cNvSpPr>
            <a:spLocks noGrp="1"/>
          </p:cNvSpPr>
          <p:nvPr>
            <p:ph type="body" sz="quarter" idx="10"/>
          </p:nvPr>
        </p:nvSpPr>
        <p:spPr>
          <a:xfrm>
            <a:off x="7536426" y="1189178"/>
            <a:ext cx="4386336" cy="4936673"/>
          </a:xfrm>
        </p:spPr>
        <p:txBody>
          <a:bodyPr>
            <a:normAutofit lnSpcReduction="10000"/>
          </a:bodyPr>
          <a:lstStyle/>
          <a:p>
            <a:r>
              <a:rPr lang="en-US" sz="2400" b="1" dirty="0">
                <a:gradFill>
                  <a:gsLst>
                    <a:gs pos="2917">
                      <a:srgbClr val="494949"/>
                    </a:gs>
                    <a:gs pos="30000">
                      <a:srgbClr val="494949"/>
                    </a:gs>
                  </a:gsLst>
                  <a:lin ang="5400000" scaled="0"/>
                </a:gradFill>
              </a:rPr>
              <a:t>Query JSON data without specifying secondary indices or constructing views</a:t>
            </a:r>
          </a:p>
          <a:p>
            <a:pPr>
              <a:spcAft>
                <a:spcPts val="1200"/>
              </a:spcAft>
            </a:pPr>
            <a:r>
              <a:rPr lang="en-US" sz="2000" dirty="0">
                <a:solidFill>
                  <a:srgbClr val="494949"/>
                </a:solidFill>
              </a:rPr>
              <a:t>No forced, pre-defined indices allow for differentiated querying</a:t>
            </a:r>
            <a:endParaRPr lang="en-US" sz="2000" b="1" dirty="0">
              <a:solidFill>
                <a:srgbClr val="494949"/>
              </a:solidFill>
            </a:endParaRPr>
          </a:p>
          <a:p>
            <a:r>
              <a:rPr lang="en-US" sz="2400" b="1" dirty="0">
                <a:gradFill>
                  <a:gsLst>
                    <a:gs pos="2917">
                      <a:srgbClr val="494949"/>
                    </a:gs>
                    <a:gs pos="30000">
                      <a:srgbClr val="494949"/>
                    </a:gs>
                  </a:gsLst>
                  <a:lin ang="5400000" scaled="0"/>
                </a:gradFill>
              </a:rPr>
              <a:t>Native JavaScript transactional processing</a:t>
            </a:r>
          </a:p>
          <a:p>
            <a:pPr>
              <a:spcAft>
                <a:spcPts val="1200"/>
              </a:spcAft>
            </a:pPr>
            <a:r>
              <a:rPr lang="en-US" sz="2000" dirty="0">
                <a:gradFill>
                  <a:gsLst>
                    <a:gs pos="2917">
                      <a:srgbClr val="494949"/>
                    </a:gs>
                    <a:gs pos="30000">
                      <a:srgbClr val="494949"/>
                    </a:gs>
                  </a:gsLst>
                  <a:lin ang="5400000" scaled="0"/>
                </a:gradFill>
              </a:rPr>
              <a:t>Easy integration with web platforms and tools</a:t>
            </a:r>
          </a:p>
          <a:p>
            <a:r>
              <a:rPr lang="en-US" sz="2400" b="1" dirty="0">
                <a:gradFill>
                  <a:gsLst>
                    <a:gs pos="2917">
                      <a:srgbClr val="494949"/>
                    </a:gs>
                    <a:gs pos="30000">
                      <a:srgbClr val="494949"/>
                    </a:gs>
                  </a:gsLst>
                  <a:lin ang="5400000" scaled="0"/>
                </a:gradFill>
              </a:rPr>
              <a:t>Familiar SQL-based query language</a:t>
            </a:r>
          </a:p>
          <a:p>
            <a:pPr>
              <a:spcAft>
                <a:spcPts val="1200"/>
              </a:spcAft>
            </a:pPr>
            <a:r>
              <a:rPr lang="en-US" sz="2000" dirty="0">
                <a:gradFill>
                  <a:gsLst>
                    <a:gs pos="2917">
                      <a:srgbClr val="494949"/>
                    </a:gs>
                    <a:gs pos="30000">
                      <a:srgbClr val="494949"/>
                    </a:gs>
                  </a:gsLst>
                  <a:lin ang="5400000" scaled="0"/>
                </a:gradFill>
              </a:rPr>
              <a:t>Query over multiple documents using familiar commands</a:t>
            </a:r>
          </a:p>
        </p:txBody>
      </p:sp>
      <p:pic>
        <p:nvPicPr>
          <p:cNvPr id="5" name="Picture 4"/>
          <p:cNvPicPr>
            <a:picLocks noChangeAspect="1"/>
          </p:cNvPicPr>
          <p:nvPr/>
        </p:nvPicPr>
        <p:blipFill>
          <a:blip r:embed="rId3"/>
          <a:stretch>
            <a:fillRect/>
          </a:stretch>
        </p:blipFill>
        <p:spPr>
          <a:xfrm>
            <a:off x="395944" y="1189177"/>
            <a:ext cx="6828112" cy="4901609"/>
          </a:xfrm>
          <a:prstGeom prst="rect">
            <a:avLst/>
          </a:prstGeom>
        </p:spPr>
      </p:pic>
    </p:spTree>
    <p:extLst>
      <p:ext uri="{BB962C8B-B14F-4D97-AF65-F5344CB8AC3E}">
        <p14:creationId xmlns:p14="http://schemas.microsoft.com/office/powerpoint/2010/main" val="69111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 Nested lookup against index</a:t>
            </a:r>
          </a:p>
          <a:p>
            <a:r>
              <a:rPr lang="en-US"/>
              <a:t>SELECT B.Author</a:t>
            </a:r>
          </a:p>
          <a:p>
            <a:r>
              <a:rPr lang="en-US"/>
              <a:t>FROM Books B</a:t>
            </a:r>
          </a:p>
          <a:p>
            <a:r>
              <a:rPr lang="en-US"/>
              <a:t>WHERE B.Author.Name = "Leo Tolstoy"</a:t>
            </a:r>
          </a:p>
          <a:p>
            <a:endParaRPr lang="en-US"/>
          </a:p>
          <a:p>
            <a:r>
              <a:rPr lang="en-US"/>
              <a:t>-- Transformation, Filters, Array access</a:t>
            </a:r>
          </a:p>
          <a:p>
            <a:r>
              <a:rPr lang="en-US"/>
              <a:t>SELECT { Name: B.Title, Author: B.Author.Name }</a:t>
            </a:r>
          </a:p>
          <a:p>
            <a:r>
              <a:rPr lang="en-US"/>
              <a:t>FROM Books B</a:t>
            </a:r>
          </a:p>
          <a:p>
            <a:r>
              <a:rPr lang="en-US"/>
              <a:t>WHERE B.Price &gt; 10 AND B.Language[0] = "English"</a:t>
            </a:r>
          </a:p>
          <a:p>
            <a:endParaRPr lang="en-US"/>
          </a:p>
          <a:p>
            <a:r>
              <a:rPr lang="en-US"/>
              <a:t>-- Joins, User Defined Functions (UDF)</a:t>
            </a:r>
          </a:p>
          <a:p>
            <a:r>
              <a:rPr lang="en-US"/>
              <a:t>SELECT CalculateRegionalTax(B.Price, "USA", "WA")</a:t>
            </a:r>
          </a:p>
          <a:p>
            <a:r>
              <a:rPr lang="en-US"/>
              <a:t>FROM Books B</a:t>
            </a:r>
          </a:p>
          <a:p>
            <a:r>
              <a:rPr lang="en-US"/>
              <a:t>JOIN L IN B.Languages</a:t>
            </a:r>
          </a:p>
          <a:p>
            <a:r>
              <a:rPr lang="en-US"/>
              <a:t>WHERE L.Language = "Russian"</a:t>
            </a:r>
            <a:endParaRPr lang="en-US" dirty="0"/>
          </a:p>
        </p:txBody>
      </p:sp>
      <p:sp>
        <p:nvSpPr>
          <p:cNvPr id="6" name="Text Placeholder 5"/>
          <p:cNvSpPr>
            <a:spLocks noGrp="1"/>
          </p:cNvSpPr>
          <p:nvPr>
            <p:ph type="body" sz="quarter" idx="11"/>
          </p:nvPr>
        </p:nvSpPr>
        <p:spPr>
          <a:xfrm>
            <a:off x="7327997" y="1232563"/>
            <a:ext cx="4628029" cy="4826970"/>
          </a:xfrm>
        </p:spPr>
        <p:txBody>
          <a:bodyPr>
            <a:noAutofit/>
          </a:bodyPr>
          <a:lstStyle/>
          <a:p>
            <a:pPr>
              <a:lnSpc>
                <a:spcPct val="110000"/>
              </a:lnSpc>
              <a:spcBef>
                <a:spcPct val="20000"/>
              </a:spcBef>
              <a:spcAft>
                <a:spcPts val="1200"/>
              </a:spcAft>
              <a:buClrTx/>
            </a:pPr>
            <a:r>
              <a:rPr lang="en-US" sz="2400" dirty="0">
                <a:solidFill>
                  <a:srgbClr val="494949"/>
                </a:solidFill>
              </a:rPr>
              <a:t>LINQ for .NET developers and a “document oriented“ SQL grammar for traditional SQL developers</a:t>
            </a:r>
          </a:p>
          <a:p>
            <a:pPr>
              <a:lnSpc>
                <a:spcPct val="110000"/>
              </a:lnSpc>
              <a:spcBef>
                <a:spcPct val="20000"/>
              </a:spcBef>
              <a:spcAft>
                <a:spcPts val="1200"/>
              </a:spcAft>
              <a:buClrTx/>
            </a:pPr>
            <a:r>
              <a:rPr lang="en-US" sz="2400" dirty="0">
                <a:solidFill>
                  <a:srgbClr val="494949"/>
                </a:solidFill>
              </a:rPr>
              <a:t>Extend query execution through application-supplied JavaScript UDFs</a:t>
            </a:r>
          </a:p>
          <a:p>
            <a:pPr>
              <a:lnSpc>
                <a:spcPct val="110000"/>
              </a:lnSpc>
              <a:spcBef>
                <a:spcPct val="20000"/>
              </a:spcBef>
              <a:spcAft>
                <a:spcPts val="1200"/>
              </a:spcAft>
              <a:buClrTx/>
            </a:pPr>
            <a:r>
              <a:rPr lang="en-US" sz="2400" dirty="0">
                <a:solidFill>
                  <a:srgbClr val="494949"/>
                </a:solidFill>
              </a:rPr>
              <a:t>Supported SQL features; predicates, iterations (arrays), sub-queries, logical operators, UDFs, intra-document JOINs, or JSON transforms</a:t>
            </a:r>
          </a:p>
        </p:txBody>
      </p:sp>
      <p:sp>
        <p:nvSpPr>
          <p:cNvPr id="10" name="Title 2"/>
          <p:cNvSpPr>
            <a:spLocks noGrp="1"/>
          </p:cNvSpPr>
          <p:nvPr>
            <p:ph type="title"/>
          </p:nvPr>
        </p:nvSpPr>
        <p:spPr/>
        <p:txBody>
          <a:bodyPr/>
          <a:lstStyle/>
          <a:p>
            <a:r>
              <a:rPr lang="en-US" sz="4800"/>
              <a:t>Rich Query Over JSON Data</a:t>
            </a:r>
            <a:endParaRPr lang="en-US" sz="4800" dirty="0"/>
          </a:p>
        </p:txBody>
      </p:sp>
    </p:spTree>
    <p:extLst>
      <p:ext uri="{BB962C8B-B14F-4D97-AF65-F5344CB8AC3E}">
        <p14:creationId xmlns:p14="http://schemas.microsoft.com/office/powerpoint/2010/main" val="951106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Simple Predicate Query</a:t>
            </a:r>
          </a:p>
        </p:txBody>
      </p:sp>
      <p:graphicFrame>
        <p:nvGraphicFramePr>
          <p:cNvPr id="5" name="Table 4"/>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val="20000"/>
                    </a:ext>
                  </a:extLst>
                </a:gridCol>
                <a:gridCol w="10267004">
                  <a:extLst>
                    <a:ext uri="{9D8B030D-6E8A-4147-A177-3AD203B41FA5}">
                      <a16:colId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FROM company C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C.headquarter = 'Belgium'</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1174405">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a:t>
                      </a:r>
                      <a:r>
                        <a:rPr lang="en-US" sz="1200" baseline="0" dirty="0">
                          <a:effectLst/>
                          <a:latin typeface="Consolas" panose="020B0609020204030204" pitchFamily="49" charset="0"/>
                          <a:cs typeface="Consolas" panose="020B0609020204030204" pitchFamily="49" charset="0"/>
                        </a:rPr>
                        <a:t> </a:t>
                      </a: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"locations": [{ "country": "Germany", "city": "Berlin" },{ "country": "France", "city": "Paris" }],           </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"headquarter": "Belgium", </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"exports": [{ "city": "Moscow" },{ "city": "Athens" } ]</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a:t>
                      </a:r>
                      <a:endParaRPr lang="en-US" sz="1200" dirty="0">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1"/>
                  </a:ext>
                </a:extLst>
              </a:tr>
            </a:tbl>
          </a:graphicData>
        </a:graphic>
      </p:graphicFrame>
      <p:sp>
        <p:nvSpPr>
          <p:cNvPr id="178" name="TextBox 177"/>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79" name="TextBox 178"/>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312" name="Group 311"/>
          <p:cNvGrpSpPr/>
          <p:nvPr/>
        </p:nvGrpSpPr>
        <p:grpSpPr>
          <a:xfrm>
            <a:off x="6317440" y="2517717"/>
            <a:ext cx="5137459" cy="1827691"/>
            <a:chOff x="6764121" y="2558638"/>
            <a:chExt cx="5137459" cy="1862401"/>
          </a:xfrm>
        </p:grpSpPr>
        <p:sp>
          <p:nvSpPr>
            <p:cNvPr id="57" name="Rectangle 56"/>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58" name="Rectangle 57"/>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59" name="Rectangle 58"/>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65" name="Rectangle 64"/>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66" name="Rectangle 65"/>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71" name="Rectangle 70"/>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67" name="Rectangle 66"/>
            <p:cNvSpPr/>
            <p:nvPr/>
          </p:nvSpPr>
          <p:spPr bwMode="auto">
            <a:xfrm>
              <a:off x="6764121" y="3868801"/>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68" name="Rectangle 67"/>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Bonn</a:t>
              </a:r>
            </a:p>
          </p:txBody>
        </p:sp>
        <p:sp>
          <p:nvSpPr>
            <p:cNvPr id="69" name="Rectangle 68"/>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70" name="Rectangle 69"/>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72" name="Rectangle 71"/>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73" name="Rectangle 72"/>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97" name="Rectangle 9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61" name="Rectangle 60"/>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74" name="Rectangle 73"/>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75" name="Rectangle 74"/>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76" name="Elbow Connector 75"/>
            <p:cNvCxnSpPr>
              <a:endCxn id="57"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6" idx="2"/>
              <a:endCxn id="58"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00" name="Rectangle 99"/>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13" name="Straight Arrow Connector 112"/>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269" name="Rectangle 268"/>
            <p:cNvSpPr/>
            <p:nvPr/>
          </p:nvSpPr>
          <p:spPr bwMode="auto">
            <a:xfrm>
              <a:off x="6764121"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70" name="Rectangle 269"/>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71" name="Rectangle 270"/>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277" name="Straight Arrow Connector 276"/>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Elbow Connector 313"/>
            <p:cNvCxnSpPr>
              <a:endCxn id="59"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p:nvGrpSpPr>
        <p:grpSpPr>
          <a:xfrm>
            <a:off x="621486" y="2516793"/>
            <a:ext cx="5147668" cy="1828615"/>
            <a:chOff x="897026" y="2560793"/>
            <a:chExt cx="5147668" cy="1828615"/>
          </a:xfrm>
        </p:grpSpPr>
        <p:sp>
          <p:nvSpPr>
            <p:cNvPr id="181" name="Rectangle 180"/>
            <p:cNvSpPr/>
            <p:nvPr/>
          </p:nvSpPr>
          <p:spPr bwMode="auto">
            <a:xfrm>
              <a:off x="897026" y="2995882"/>
              <a:ext cx="2420205"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Locations</a:t>
              </a:r>
            </a:p>
          </p:txBody>
        </p:sp>
        <p:sp>
          <p:nvSpPr>
            <p:cNvPr id="182" name="Rectangle 181"/>
            <p:cNvSpPr/>
            <p:nvPr/>
          </p:nvSpPr>
          <p:spPr bwMode="auto">
            <a:xfrm>
              <a:off x="3409341" y="2995882"/>
              <a:ext cx="99577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Headquarter</a:t>
              </a:r>
            </a:p>
          </p:txBody>
        </p:sp>
        <p:sp>
          <p:nvSpPr>
            <p:cNvPr id="185" name="Rectangle 184"/>
            <p:cNvSpPr/>
            <p:nvPr/>
          </p:nvSpPr>
          <p:spPr bwMode="auto">
            <a:xfrm>
              <a:off x="3409341" y="3381094"/>
              <a:ext cx="990446"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Belgium</a:t>
              </a:r>
            </a:p>
          </p:txBody>
        </p:sp>
        <p:grpSp>
          <p:nvGrpSpPr>
            <p:cNvPr id="286" name="Group 285"/>
            <p:cNvGrpSpPr/>
            <p:nvPr/>
          </p:nvGrpSpPr>
          <p:grpSpPr>
            <a:xfrm>
              <a:off x="897027" y="3772798"/>
              <a:ext cx="2418196" cy="224906"/>
              <a:chOff x="1006172" y="3761368"/>
              <a:chExt cx="2225020" cy="224906"/>
            </a:xfrm>
          </p:grpSpPr>
          <p:sp>
            <p:nvSpPr>
              <p:cNvPr id="186" name="Rectangle 185"/>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7" name="Rectangle 186"/>
              <p:cNvSpPr/>
              <p:nvPr/>
            </p:nvSpPr>
            <p:spPr bwMode="auto">
              <a:xfrm>
                <a:off x="1701710"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88" name="Rectangle 187"/>
              <p:cNvSpPr/>
              <p:nvPr/>
            </p:nvSpPr>
            <p:spPr bwMode="auto">
              <a:xfrm>
                <a:off x="2157958"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9" name="Rectangle 188"/>
              <p:cNvSpPr/>
              <p:nvPr/>
            </p:nvSpPr>
            <p:spPr bwMode="auto">
              <a:xfrm>
                <a:off x="2850965"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grpSp>
        <p:grpSp>
          <p:nvGrpSpPr>
            <p:cNvPr id="298" name="Group 297"/>
            <p:cNvGrpSpPr/>
            <p:nvPr/>
          </p:nvGrpSpPr>
          <p:grpSpPr>
            <a:xfrm>
              <a:off x="903163" y="4164502"/>
              <a:ext cx="2412108" cy="224906"/>
              <a:chOff x="903163" y="4153072"/>
              <a:chExt cx="2431038" cy="224906"/>
            </a:xfrm>
          </p:grpSpPr>
          <p:sp>
            <p:nvSpPr>
              <p:cNvPr id="191" name="Rectangle 190"/>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92" name="Rectangle 191"/>
              <p:cNvSpPr/>
              <p:nvPr/>
            </p:nvSpPr>
            <p:spPr bwMode="auto">
              <a:xfrm>
                <a:off x="1703352" y="4153072"/>
                <a:ext cx="49798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Berlin</a:t>
                </a:r>
              </a:p>
            </p:txBody>
          </p:sp>
          <p:sp>
            <p:nvSpPr>
              <p:cNvPr id="193" name="Rectangle 192"/>
              <p:cNvSpPr/>
              <p:nvPr/>
            </p:nvSpPr>
            <p:spPr bwMode="auto">
              <a:xfrm>
                <a:off x="2279492" y="4153072"/>
                <a:ext cx="55513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France</a:t>
                </a:r>
              </a:p>
            </p:txBody>
          </p:sp>
          <p:sp>
            <p:nvSpPr>
              <p:cNvPr id="194" name="Rectangle 193"/>
              <p:cNvSpPr/>
              <p:nvPr/>
            </p:nvSpPr>
            <p:spPr bwMode="auto">
              <a:xfrm>
                <a:off x="2912782" y="4153072"/>
                <a:ext cx="42141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Paris</a:t>
                </a:r>
              </a:p>
            </p:txBody>
          </p:sp>
        </p:grpSp>
        <p:grpSp>
          <p:nvGrpSpPr>
            <p:cNvPr id="308" name="Group 307"/>
            <p:cNvGrpSpPr/>
            <p:nvPr/>
          </p:nvGrpSpPr>
          <p:grpSpPr>
            <a:xfrm>
              <a:off x="4492951" y="2995882"/>
              <a:ext cx="1551743" cy="1393526"/>
              <a:chOff x="4492952" y="2995882"/>
              <a:chExt cx="1280160" cy="1393526"/>
            </a:xfrm>
          </p:grpSpPr>
          <p:sp>
            <p:nvSpPr>
              <p:cNvPr id="183" name="Rectangle 182"/>
              <p:cNvSpPr/>
              <p:nvPr/>
            </p:nvSpPr>
            <p:spPr bwMode="auto">
              <a:xfrm>
                <a:off x="4492952" y="2995882"/>
                <a:ext cx="128016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Exports</a:t>
                </a:r>
              </a:p>
            </p:txBody>
          </p:sp>
          <p:sp>
            <p:nvSpPr>
              <p:cNvPr id="190" name="Rectangle 189"/>
              <p:cNvSpPr/>
              <p:nvPr/>
            </p:nvSpPr>
            <p:spPr bwMode="auto">
              <a:xfrm>
                <a:off x="5172017" y="3772798"/>
                <a:ext cx="601095"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95" name="Rectangle 194"/>
              <p:cNvSpPr/>
              <p:nvPr/>
            </p:nvSpPr>
            <p:spPr bwMode="auto">
              <a:xfrm>
                <a:off x="4492952" y="3772798"/>
                <a:ext cx="60840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96" name="Rectangle 195"/>
              <p:cNvSpPr/>
              <p:nvPr/>
            </p:nvSpPr>
            <p:spPr bwMode="auto">
              <a:xfrm>
                <a:off x="4492952" y="4164502"/>
                <a:ext cx="614582"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Moscow</a:t>
                </a:r>
              </a:p>
            </p:txBody>
          </p:sp>
          <p:sp>
            <p:nvSpPr>
              <p:cNvPr id="197" name="Rectangle 196"/>
              <p:cNvSpPr/>
              <p:nvPr/>
            </p:nvSpPr>
            <p:spPr bwMode="auto">
              <a:xfrm>
                <a:off x="5169608" y="4164502"/>
                <a:ext cx="60350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Athens</a:t>
                </a:r>
              </a:p>
            </p:txBody>
          </p:sp>
          <p:sp>
            <p:nvSpPr>
              <p:cNvPr id="198" name="Rectangle 197"/>
              <p:cNvSpPr/>
              <p:nvPr/>
            </p:nvSpPr>
            <p:spPr bwMode="auto">
              <a:xfrm>
                <a:off x="4493904" y="3381094"/>
                <a:ext cx="61363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199" name="Rectangle 198"/>
              <p:cNvSpPr/>
              <p:nvPr/>
            </p:nvSpPr>
            <p:spPr bwMode="auto">
              <a:xfrm>
                <a:off x="5169608" y="3381094"/>
                <a:ext cx="60350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1</a:t>
                </a:r>
              </a:p>
            </p:txBody>
          </p:sp>
        </p:grpSp>
        <p:cxnSp>
          <p:nvCxnSpPr>
            <p:cNvPr id="200" name="Elbow Connector 199"/>
            <p:cNvCxnSpPr>
              <a:endCxn id="181"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a:endCxn id="183"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20" name="Rectangle 219"/>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297" name="Group 296"/>
            <p:cNvGrpSpPr/>
            <p:nvPr/>
          </p:nvGrpSpPr>
          <p:grpSpPr>
            <a:xfrm>
              <a:off x="897026" y="3381094"/>
              <a:ext cx="2418197" cy="224906"/>
              <a:chOff x="897027" y="3369664"/>
              <a:chExt cx="2129880" cy="224906"/>
            </a:xfrm>
          </p:grpSpPr>
          <p:sp>
            <p:nvSpPr>
              <p:cNvPr id="292" name="Rectangle 291"/>
              <p:cNvSpPr/>
              <p:nvPr/>
            </p:nvSpPr>
            <p:spPr bwMode="auto">
              <a:xfrm>
                <a:off x="897027" y="3369664"/>
                <a:ext cx="1026412"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294" name="Rectangle 293"/>
              <p:cNvSpPr/>
              <p:nvPr/>
            </p:nvSpPr>
            <p:spPr bwMode="auto">
              <a:xfrm>
                <a:off x="2002779" y="3369664"/>
                <a:ext cx="1024128"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1</a:t>
                </a:r>
              </a:p>
            </p:txBody>
          </p:sp>
        </p:grpSp>
        <p:cxnSp>
          <p:nvCxnSpPr>
            <p:cNvPr id="309" name="Straight Arrow Connector 308"/>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6830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Iteration Query</a:t>
            </a:r>
          </a:p>
        </p:txBody>
      </p:sp>
      <p:graphicFrame>
        <p:nvGraphicFramePr>
          <p:cNvPr id="101" name="Table 100"/>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val="20000"/>
                    </a:ext>
                  </a:extLst>
                </a:gridCol>
                <a:gridCol w="10267004">
                  <a:extLst>
                    <a:ext uri="{9D8B030D-6E8A-4147-A177-3AD203B41FA5}">
                      <a16:colId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FROM company C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C.headquarter = 'Belgium'</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"France"},</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1"/>
                  </a:ext>
                </a:extLst>
              </a:tr>
            </a:tbl>
          </a:graphicData>
        </a:graphic>
      </p:graphicFrame>
      <p:sp>
        <p:nvSpPr>
          <p:cNvPr id="102" name="TextBox 101"/>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3" name="TextBox 102"/>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4" name="Group 103"/>
          <p:cNvGrpSpPr/>
          <p:nvPr/>
        </p:nvGrpSpPr>
        <p:grpSpPr>
          <a:xfrm>
            <a:off x="6317440" y="2517717"/>
            <a:ext cx="5137459" cy="1827691"/>
            <a:chOff x="6764121" y="2558638"/>
            <a:chExt cx="5137459" cy="1862401"/>
          </a:xfrm>
        </p:grpSpPr>
        <p:sp>
          <p:nvSpPr>
            <p:cNvPr id="105" name="Rectangle 104"/>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06" name="Rectangle 105"/>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7" name="Rectangle 106"/>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8" name="Rectangle 107"/>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9" name="Rectangle 108"/>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10" name="Rectangle 109"/>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11" name="Rectangle 110"/>
            <p:cNvSpPr/>
            <p:nvPr/>
          </p:nvSpPr>
          <p:spPr bwMode="auto">
            <a:xfrm>
              <a:off x="6764121" y="3868801"/>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12" name="Rectangle 111"/>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Bonn</a:t>
              </a:r>
            </a:p>
          </p:txBody>
        </p:sp>
        <p:sp>
          <p:nvSpPr>
            <p:cNvPr id="113" name="Rectangle 112"/>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114" name="Rectangle 113"/>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5" name="Rectangle 114"/>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6" name="Rectangle 115"/>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7" name="Rectangle 11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8" name="Rectangle 117"/>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9" name="Rectangle 118"/>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20" name="Rectangle 119"/>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21" name="Elbow Connector 120"/>
            <p:cNvCxnSpPr>
              <a:endCxn id="105"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26" idx="2"/>
              <a:endCxn id="106"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7" name="Rectangle 126"/>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8" name="Straight Arrow Connector 127"/>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bwMode="auto">
            <a:xfrm>
              <a:off x="6764121" y="3553602"/>
              <a:ext cx="672728"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42" name="Rectangle 141"/>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43" name="Rectangle 142"/>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144" name="Straight Arrow Connector 143"/>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endCxn id="107"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621486" y="2516793"/>
            <a:ext cx="5147668" cy="1828615"/>
            <a:chOff x="897026" y="2560793"/>
            <a:chExt cx="5147668" cy="1828615"/>
          </a:xfrm>
        </p:grpSpPr>
        <p:sp>
          <p:nvSpPr>
            <p:cNvPr id="147" name="Rectangle 146"/>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48" name="Rectangle 147"/>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9" name="Rectangle 148"/>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50" name="Group 149"/>
            <p:cNvGrpSpPr/>
            <p:nvPr/>
          </p:nvGrpSpPr>
          <p:grpSpPr>
            <a:xfrm>
              <a:off x="897027" y="3772798"/>
              <a:ext cx="2418196" cy="224906"/>
              <a:chOff x="1006172" y="3761368"/>
              <a:chExt cx="2225020" cy="224906"/>
            </a:xfrm>
          </p:grpSpPr>
          <p:sp>
            <p:nvSpPr>
              <p:cNvPr id="188" name="Rectangle 187"/>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9" name="Rectangle 188"/>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90" name="Rectangle 189"/>
              <p:cNvSpPr/>
              <p:nvPr/>
            </p:nvSpPr>
            <p:spPr bwMode="auto">
              <a:xfrm>
                <a:off x="2157958"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91" name="Rectangle 190"/>
              <p:cNvSpPr/>
              <p:nvPr/>
            </p:nvSpPr>
            <p:spPr bwMode="auto">
              <a:xfrm>
                <a:off x="2850965"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grpSp>
        <p:grpSp>
          <p:nvGrpSpPr>
            <p:cNvPr id="151" name="Group 150"/>
            <p:cNvGrpSpPr/>
            <p:nvPr/>
          </p:nvGrpSpPr>
          <p:grpSpPr>
            <a:xfrm>
              <a:off x="903163" y="4164502"/>
              <a:ext cx="2412108" cy="224906"/>
              <a:chOff x="903163" y="4153072"/>
              <a:chExt cx="2431038" cy="224906"/>
            </a:xfrm>
          </p:grpSpPr>
          <p:sp>
            <p:nvSpPr>
              <p:cNvPr id="184" name="Rectangle 183"/>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85" name="Rectangle 184"/>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86" name="Rectangle 185"/>
              <p:cNvSpPr/>
              <p:nvPr/>
            </p:nvSpPr>
            <p:spPr bwMode="auto">
              <a:xfrm>
                <a:off x="2279492" y="4153072"/>
                <a:ext cx="55513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France</a:t>
                </a:r>
              </a:p>
            </p:txBody>
          </p:sp>
          <p:sp>
            <p:nvSpPr>
              <p:cNvPr id="187" name="Rectangle 186"/>
              <p:cNvSpPr/>
              <p:nvPr/>
            </p:nvSpPr>
            <p:spPr bwMode="auto">
              <a:xfrm>
                <a:off x="2912782" y="4153072"/>
                <a:ext cx="42141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Paris</a:t>
                </a:r>
              </a:p>
            </p:txBody>
          </p:sp>
        </p:grpSp>
        <p:grpSp>
          <p:nvGrpSpPr>
            <p:cNvPr id="152" name="Group 151"/>
            <p:cNvGrpSpPr/>
            <p:nvPr/>
          </p:nvGrpSpPr>
          <p:grpSpPr>
            <a:xfrm>
              <a:off x="4492951" y="2995882"/>
              <a:ext cx="1551743" cy="1393526"/>
              <a:chOff x="4492952" y="2995882"/>
              <a:chExt cx="1280160" cy="1393526"/>
            </a:xfrm>
          </p:grpSpPr>
          <p:sp>
            <p:nvSpPr>
              <p:cNvPr id="177" name="Rectangle 176"/>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8" name="Rectangle 177"/>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9" name="Rectangle 178"/>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80" name="Rectangle 179"/>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81" name="Rectangle 180"/>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82" name="Rectangle 181"/>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3" name="Rectangle 182"/>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3" name="Elbow Connector 152"/>
            <p:cNvCxnSpPr>
              <a:endCxn id="147"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endCxn id="177"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72" name="Group 171"/>
            <p:cNvGrpSpPr/>
            <p:nvPr/>
          </p:nvGrpSpPr>
          <p:grpSpPr>
            <a:xfrm>
              <a:off x="897026" y="3381094"/>
              <a:ext cx="2418197" cy="224906"/>
              <a:chOff x="897027" y="3369664"/>
              <a:chExt cx="2129880" cy="224906"/>
            </a:xfrm>
          </p:grpSpPr>
          <p:sp>
            <p:nvSpPr>
              <p:cNvPr id="175" name="Rectangle 174"/>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76" name="Rectangle 175"/>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3" name="Straight Arrow Connector 172"/>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27967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Querying Array with Predicates</a:t>
            </a:r>
          </a:p>
        </p:txBody>
      </p:sp>
      <p:graphicFrame>
        <p:nvGraphicFramePr>
          <p:cNvPr id="6" name="Table 5"/>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val="20000"/>
                    </a:ext>
                  </a:extLst>
                </a:gridCol>
                <a:gridCol w="10267004">
                  <a:extLst>
                    <a:ext uri="{9D8B030D-6E8A-4147-A177-3AD203B41FA5}">
                      <a16:colId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a:t>
                      </a:r>
                      <a:r>
                        <a:rPr lang="en-US" sz="1200" b="0" dirty="0" err="1">
                          <a:solidFill>
                            <a:schemeClr val="tx1"/>
                          </a:solidFill>
                          <a:effectLst/>
                          <a:latin typeface="Consolas" panose="020B0609020204030204" pitchFamily="49" charset="0"/>
                          <a:cs typeface="Consolas" panose="020B0609020204030204" pitchFamily="49" charset="0"/>
                        </a:rPr>
                        <a:t>location.country</a:t>
                      </a:r>
                      <a:r>
                        <a:rPr lang="en-US" sz="1200" b="0" dirty="0">
                          <a:solidFill>
                            <a:schemeClr val="tx1"/>
                          </a:solidFill>
                          <a:effectLst/>
                          <a:latin typeface="Consolas" panose="020B0609020204030204" pitchFamily="49" charset="0"/>
                          <a:cs typeface="Consolas" panose="020B0609020204030204" pitchFamily="49" charset="0"/>
                        </a:rPr>
                        <a:t> FROM location IN </a:t>
                      </a:r>
                      <a:r>
                        <a:rPr lang="en-US" sz="1200" b="0" dirty="0" err="1">
                          <a:solidFill>
                            <a:schemeClr val="tx1"/>
                          </a:solidFill>
                          <a:effectLst/>
                          <a:latin typeface="Consolas" panose="020B0609020204030204" pitchFamily="49" charset="0"/>
                          <a:cs typeface="Consolas" panose="020B0609020204030204" pitchFamily="49" charset="0"/>
                        </a:rPr>
                        <a:t>company.locations</a:t>
                      </a:r>
                      <a:r>
                        <a:rPr lang="en-US" sz="1200" b="0" dirty="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a:t>
                      </a:r>
                      <a:r>
                        <a:rPr lang="en-US" sz="1200" b="0" dirty="0" err="1">
                          <a:solidFill>
                            <a:schemeClr val="tx1"/>
                          </a:solidFill>
                          <a:effectLst/>
                          <a:latin typeface="Consolas" panose="020B0609020204030204" pitchFamily="49" charset="0"/>
                          <a:cs typeface="Consolas" panose="020B0609020204030204" pitchFamily="49" charset="0"/>
                        </a:rPr>
                        <a:t>location.city</a:t>
                      </a:r>
                      <a:r>
                        <a:rPr lang="en-US" sz="1200" b="0" dirty="0">
                          <a:solidFill>
                            <a:schemeClr val="tx1"/>
                          </a:solidFill>
                          <a:effectLst/>
                          <a:latin typeface="Consolas" panose="020B0609020204030204" pitchFamily="49" charset="0"/>
                          <a:cs typeface="Consolas" panose="020B0609020204030204" pitchFamily="49" charset="0"/>
                        </a:rPr>
                        <a:t> = 'Berlin'</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1"/>
                  </a:ext>
                </a:extLst>
              </a:tr>
            </a:tbl>
          </a:graphicData>
        </a:graphic>
      </p:graphicFrame>
      <p:sp>
        <p:nvSpPr>
          <p:cNvPr id="99" name="TextBox 98"/>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0" name="TextBox 99"/>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1" name="Group 100"/>
          <p:cNvGrpSpPr/>
          <p:nvPr/>
        </p:nvGrpSpPr>
        <p:grpSpPr>
          <a:xfrm>
            <a:off x="6317440" y="2517717"/>
            <a:ext cx="5137459" cy="1827691"/>
            <a:chOff x="6764121" y="2558638"/>
            <a:chExt cx="5137459" cy="1862401"/>
          </a:xfrm>
        </p:grpSpPr>
        <p:sp>
          <p:nvSpPr>
            <p:cNvPr id="102" name="Rectangle 101"/>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03" name="Rectangle 102"/>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4" name="Rectangle 103"/>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5" name="Rectangle 104"/>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6" name="Rectangle 105"/>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7" name="Rectangle 106"/>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08" name="Rectangle 107"/>
            <p:cNvSpPr/>
            <p:nvPr/>
          </p:nvSpPr>
          <p:spPr bwMode="auto">
            <a:xfrm>
              <a:off x="6764121" y="3868801"/>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109" name="Rectangle 108"/>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Bonn</a:t>
              </a:r>
            </a:p>
          </p:txBody>
        </p:sp>
        <p:sp>
          <p:nvSpPr>
            <p:cNvPr id="110" name="Rectangle 109"/>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111" name="Rectangle 110"/>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2" name="Rectangle 111"/>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3" name="Rectangle 112"/>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4" name="Rectangle 113"/>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5" name="Rectangle 114"/>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6" name="Rectangle 115"/>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7" name="Rectangle 116"/>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18" name="Elbow Connector 117"/>
            <p:cNvCxnSpPr>
              <a:endCxn id="102"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23" idx="2"/>
              <a:endCxn id="103"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4" name="Rectangle 123"/>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5" name="Straight Arrow Connector 124"/>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bwMode="auto">
            <a:xfrm>
              <a:off x="6764121"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39" name="Rectangle 138"/>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40" name="Rectangle 139"/>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141" name="Straight Arrow Connector 140"/>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04"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21486" y="2516793"/>
            <a:ext cx="5147668" cy="1828615"/>
            <a:chOff x="897026" y="2560793"/>
            <a:chExt cx="5147668" cy="1828615"/>
          </a:xfrm>
        </p:grpSpPr>
        <p:sp>
          <p:nvSpPr>
            <p:cNvPr id="144" name="Rectangle 143"/>
            <p:cNvSpPr/>
            <p:nvPr/>
          </p:nvSpPr>
          <p:spPr bwMode="auto">
            <a:xfrm>
              <a:off x="897026" y="2995882"/>
              <a:ext cx="2420205"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Locations</a:t>
              </a:r>
            </a:p>
          </p:txBody>
        </p:sp>
        <p:sp>
          <p:nvSpPr>
            <p:cNvPr id="145" name="Rectangle 144"/>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6" name="Rectangle 145"/>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47" name="Group 146"/>
            <p:cNvGrpSpPr/>
            <p:nvPr/>
          </p:nvGrpSpPr>
          <p:grpSpPr>
            <a:xfrm>
              <a:off x="897027" y="3772798"/>
              <a:ext cx="2418196" cy="224906"/>
              <a:chOff x="1006172" y="3761368"/>
              <a:chExt cx="2225020" cy="224906"/>
            </a:xfrm>
          </p:grpSpPr>
          <p:sp>
            <p:nvSpPr>
              <p:cNvPr id="185" name="Rectangle 184"/>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6" name="Rectangle 185"/>
              <p:cNvSpPr/>
              <p:nvPr/>
            </p:nvSpPr>
            <p:spPr bwMode="auto">
              <a:xfrm>
                <a:off x="1701710" y="3761368"/>
                <a:ext cx="380227"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87" name="Rectangle 186"/>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8" name="Rectangle 187"/>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148" name="Group 147"/>
            <p:cNvGrpSpPr/>
            <p:nvPr/>
          </p:nvGrpSpPr>
          <p:grpSpPr>
            <a:xfrm>
              <a:off x="903163" y="4164502"/>
              <a:ext cx="2412108" cy="224906"/>
              <a:chOff x="903163" y="4153072"/>
              <a:chExt cx="2431038" cy="224906"/>
            </a:xfrm>
          </p:grpSpPr>
          <p:sp>
            <p:nvSpPr>
              <p:cNvPr id="181" name="Rectangle 180"/>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82" name="Rectangle 181"/>
              <p:cNvSpPr/>
              <p:nvPr/>
            </p:nvSpPr>
            <p:spPr bwMode="auto">
              <a:xfrm>
                <a:off x="1703352" y="4153072"/>
                <a:ext cx="49798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Berlin</a:t>
                </a:r>
              </a:p>
            </p:txBody>
          </p:sp>
          <p:sp>
            <p:nvSpPr>
              <p:cNvPr id="183" name="Rectangle 182"/>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184" name="Rectangle 183"/>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149" name="Group 148"/>
            <p:cNvGrpSpPr/>
            <p:nvPr/>
          </p:nvGrpSpPr>
          <p:grpSpPr>
            <a:xfrm>
              <a:off x="4492951" y="2995882"/>
              <a:ext cx="1551743" cy="1393526"/>
              <a:chOff x="4492952" y="2995882"/>
              <a:chExt cx="1280160" cy="1393526"/>
            </a:xfrm>
          </p:grpSpPr>
          <p:sp>
            <p:nvSpPr>
              <p:cNvPr id="174" name="Rectangle 173"/>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5" name="Rectangle 174"/>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6" name="Rectangle 175"/>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7" name="Rectangle 176"/>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78" name="Rectangle 177"/>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79" name="Rectangle 178"/>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0" name="Rectangle 179"/>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0" name="Elbow Connector 149"/>
            <p:cNvCxnSpPr>
              <a:endCxn id="144"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endCxn id="174"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69" name="Group 168"/>
            <p:cNvGrpSpPr/>
            <p:nvPr/>
          </p:nvGrpSpPr>
          <p:grpSpPr>
            <a:xfrm>
              <a:off x="897026" y="3381094"/>
              <a:ext cx="2418197" cy="224906"/>
              <a:chOff x="897027" y="3369664"/>
              <a:chExt cx="2129880" cy="224906"/>
            </a:xfrm>
          </p:grpSpPr>
          <p:sp>
            <p:nvSpPr>
              <p:cNvPr id="172" name="Rectangle 171"/>
              <p:cNvSpPr/>
              <p:nvPr/>
            </p:nvSpPr>
            <p:spPr bwMode="auto">
              <a:xfrm>
                <a:off x="897027" y="3369664"/>
                <a:ext cx="1026412"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173" name="Rectangle 172"/>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0" name="Straight Arrow Connector 169"/>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13870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normAutofit/>
          </a:bodyPr>
          <a:lstStyle/>
          <a:p>
            <a:r>
              <a:rPr lang="en-US" dirty="0">
                <a:latin typeface="Segoe UI Light" panose="020B0502040204020203" pitchFamily="34" charset="0"/>
                <a:cs typeface="Segoe UI Light" panose="020B0502040204020203" pitchFamily="34" charset="0"/>
              </a:rPr>
              <a:t>Query with Logical Operators</a:t>
            </a:r>
          </a:p>
        </p:txBody>
      </p:sp>
      <p:graphicFrame>
        <p:nvGraphicFramePr>
          <p:cNvPr id="8" name="Table 7"/>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val="20000"/>
                    </a:ext>
                  </a:extLst>
                </a:gridCol>
                <a:gridCol w="10267004">
                  <a:extLst>
                    <a:ext uri="{9D8B030D-6E8A-4147-A177-3AD203B41FA5}">
                      <a16:colId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a:t>
                      </a:r>
                      <a:r>
                        <a:rPr lang="en-US" sz="1200" b="0" dirty="0" err="1">
                          <a:solidFill>
                            <a:schemeClr val="tx1"/>
                          </a:solidFill>
                          <a:effectLst/>
                          <a:latin typeface="Consolas" panose="020B0609020204030204" pitchFamily="49" charset="0"/>
                          <a:cs typeface="Consolas" panose="020B0609020204030204" pitchFamily="49" charset="0"/>
                        </a:rPr>
                        <a:t>location.country</a:t>
                      </a:r>
                      <a:r>
                        <a:rPr lang="en-US" sz="1200" b="0" dirty="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FROM location IN </a:t>
                      </a:r>
                      <a:r>
                        <a:rPr lang="en-US" sz="1200" b="0" dirty="0" err="1">
                          <a:solidFill>
                            <a:schemeClr val="tx1"/>
                          </a:solidFill>
                          <a:effectLst/>
                          <a:latin typeface="Consolas" panose="020B0609020204030204" pitchFamily="49" charset="0"/>
                          <a:cs typeface="Consolas" panose="020B0609020204030204" pitchFamily="49" charset="0"/>
                        </a:rPr>
                        <a:t>company.locations</a:t>
                      </a:r>
                      <a:r>
                        <a:rPr lang="en-US" sz="1200" b="0" dirty="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a:t>
                      </a:r>
                      <a:r>
                        <a:rPr lang="en-US" sz="1200" b="0" dirty="0" err="1">
                          <a:solidFill>
                            <a:schemeClr val="tx1"/>
                          </a:solidFill>
                          <a:effectLst/>
                          <a:latin typeface="Consolas" panose="020B0609020204030204" pitchFamily="49" charset="0"/>
                          <a:cs typeface="Consolas" panose="020B0609020204030204" pitchFamily="49" charset="0"/>
                        </a:rPr>
                        <a:t>location.city</a:t>
                      </a:r>
                      <a:r>
                        <a:rPr lang="en-US" sz="1200" b="0" dirty="0">
                          <a:solidFill>
                            <a:schemeClr val="tx1"/>
                          </a:solidFill>
                          <a:effectLst/>
                          <a:latin typeface="Consolas" panose="020B0609020204030204" pitchFamily="49" charset="0"/>
                          <a:cs typeface="Consolas" panose="020B0609020204030204" pitchFamily="49" charset="0"/>
                        </a:rPr>
                        <a:t>='Bonn' AND </a:t>
                      </a:r>
                      <a:r>
                        <a:rPr lang="en-US" sz="1200" b="0" dirty="0" err="1">
                          <a:solidFill>
                            <a:schemeClr val="tx1"/>
                          </a:solidFill>
                          <a:effectLst/>
                          <a:latin typeface="Consolas" panose="020B0609020204030204" pitchFamily="49" charset="0"/>
                          <a:cs typeface="Consolas" panose="020B0609020204030204" pitchFamily="49" charset="0"/>
                        </a:rPr>
                        <a:t>location.revenue</a:t>
                      </a:r>
                      <a:r>
                        <a:rPr lang="en-US" sz="1200" b="0" dirty="0">
                          <a:solidFill>
                            <a:schemeClr val="tx1"/>
                          </a:solidFill>
                          <a:effectLst/>
                          <a:latin typeface="Consolas" panose="020B0609020204030204" pitchFamily="49" charset="0"/>
                          <a:cs typeface="Consolas" panose="020B0609020204030204" pitchFamily="49" charset="0"/>
                        </a:rPr>
                        <a:t> &gt;100</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1"/>
                  </a:ext>
                </a:extLst>
              </a:tr>
            </a:tbl>
          </a:graphicData>
        </a:graphic>
      </p:graphicFrame>
      <p:sp>
        <p:nvSpPr>
          <p:cNvPr id="100" name="TextBox 99"/>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1" name="TextBox 100"/>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2" name="Group 101"/>
          <p:cNvGrpSpPr/>
          <p:nvPr/>
        </p:nvGrpSpPr>
        <p:grpSpPr>
          <a:xfrm>
            <a:off x="6317440" y="2517717"/>
            <a:ext cx="5137459" cy="1827691"/>
            <a:chOff x="6764121" y="2558638"/>
            <a:chExt cx="5137459" cy="1862401"/>
          </a:xfrm>
        </p:grpSpPr>
        <p:sp>
          <p:nvSpPr>
            <p:cNvPr id="103" name="Rectangle 102"/>
            <p:cNvSpPr/>
            <p:nvPr/>
          </p:nvSpPr>
          <p:spPr bwMode="auto">
            <a:xfrm>
              <a:off x="6764121" y="2929174"/>
              <a:ext cx="192857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Locations</a:t>
              </a:r>
            </a:p>
          </p:txBody>
        </p:sp>
        <p:sp>
          <p:nvSpPr>
            <p:cNvPr id="104" name="Rectangle 103"/>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5" name="Rectangle 104"/>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6" name="Rectangle 105"/>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7" name="Rectangle 106"/>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8" name="Rectangle 107"/>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09" name="Rectangle 108"/>
            <p:cNvSpPr/>
            <p:nvPr/>
          </p:nvSpPr>
          <p:spPr bwMode="auto">
            <a:xfrm>
              <a:off x="6764121" y="3868801"/>
              <a:ext cx="722033"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10" name="Rectangle 109"/>
            <p:cNvSpPr/>
            <p:nvPr/>
          </p:nvSpPr>
          <p:spPr bwMode="auto">
            <a:xfrm>
              <a:off x="7564360" y="3868801"/>
              <a:ext cx="49798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Bonn</a:t>
              </a:r>
            </a:p>
          </p:txBody>
        </p:sp>
        <p:sp>
          <p:nvSpPr>
            <p:cNvPr id="111" name="Rectangle 110"/>
            <p:cNvSpPr/>
            <p:nvPr/>
          </p:nvSpPr>
          <p:spPr bwMode="auto">
            <a:xfrm>
              <a:off x="8137561" y="3868801"/>
              <a:ext cx="55513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200</a:t>
              </a:r>
            </a:p>
          </p:txBody>
        </p:sp>
        <p:sp>
          <p:nvSpPr>
            <p:cNvPr id="112" name="Rectangle 111"/>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3" name="Rectangle 112"/>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4" name="Rectangle 113"/>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5" name="Rectangle 114"/>
            <p:cNvSpPr/>
            <p:nvPr/>
          </p:nvSpPr>
          <p:spPr bwMode="auto">
            <a:xfrm>
              <a:off x="6764121" y="3244379"/>
              <a:ext cx="1927621"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116" name="Rectangle 115"/>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7" name="Rectangle 116"/>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8" name="Rectangle 117"/>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19" name="Elbow Connector 118"/>
            <p:cNvCxnSpPr>
              <a:endCxn id="103"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24" idx="2"/>
              <a:endCxn id="104"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5" name="Rectangle 124"/>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6" name="Straight Arrow Connector 125"/>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bwMode="auto">
            <a:xfrm>
              <a:off x="6764121" y="3553602"/>
              <a:ext cx="672728"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40" name="Rectangle 139"/>
            <p:cNvSpPr/>
            <p:nvPr/>
          </p:nvSpPr>
          <p:spPr bwMode="auto">
            <a:xfrm>
              <a:off x="7522498" y="3553602"/>
              <a:ext cx="414579"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41" name="Rectangle 140"/>
            <p:cNvSpPr/>
            <p:nvPr/>
          </p:nvSpPr>
          <p:spPr bwMode="auto">
            <a:xfrm>
              <a:off x="8019967" y="3553602"/>
              <a:ext cx="672728"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Revenue</a:t>
              </a:r>
            </a:p>
          </p:txBody>
        </p:sp>
        <p:cxnSp>
          <p:nvCxnSpPr>
            <p:cNvPr id="142" name="Straight Arrow Connector 141"/>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endCxn id="105"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21486" y="2516793"/>
            <a:ext cx="5147668" cy="1828615"/>
            <a:chOff x="897026" y="2560793"/>
            <a:chExt cx="5147668" cy="1828615"/>
          </a:xfrm>
        </p:grpSpPr>
        <p:sp>
          <p:nvSpPr>
            <p:cNvPr id="145" name="Rectangle 144"/>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46" name="Rectangle 145"/>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7" name="Rectangle 146"/>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48" name="Group 147"/>
            <p:cNvGrpSpPr/>
            <p:nvPr/>
          </p:nvGrpSpPr>
          <p:grpSpPr>
            <a:xfrm>
              <a:off x="897027" y="3772798"/>
              <a:ext cx="2418196" cy="224906"/>
              <a:chOff x="1006172" y="3761368"/>
              <a:chExt cx="2225020" cy="224906"/>
            </a:xfrm>
          </p:grpSpPr>
          <p:sp>
            <p:nvSpPr>
              <p:cNvPr id="186" name="Rectangle 185"/>
              <p:cNvSpPr/>
              <p:nvPr/>
            </p:nvSpPr>
            <p:spPr bwMode="auto">
              <a:xfrm>
                <a:off x="1006172"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7" name="Rectangle 186"/>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88" name="Rectangle 187"/>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9" name="Rectangle 188"/>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149" name="Group 148"/>
            <p:cNvGrpSpPr/>
            <p:nvPr/>
          </p:nvGrpSpPr>
          <p:grpSpPr>
            <a:xfrm>
              <a:off x="903163" y="4164502"/>
              <a:ext cx="2412108" cy="224906"/>
              <a:chOff x="903163" y="4153072"/>
              <a:chExt cx="2431038" cy="224906"/>
            </a:xfrm>
          </p:grpSpPr>
          <p:sp>
            <p:nvSpPr>
              <p:cNvPr id="182" name="Rectangle 181"/>
              <p:cNvSpPr/>
              <p:nvPr/>
            </p:nvSpPr>
            <p:spPr bwMode="auto">
              <a:xfrm>
                <a:off x="903163" y="4153072"/>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183" name="Rectangle 182"/>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84" name="Rectangle 183"/>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185" name="Rectangle 184"/>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150" name="Group 149"/>
            <p:cNvGrpSpPr/>
            <p:nvPr/>
          </p:nvGrpSpPr>
          <p:grpSpPr>
            <a:xfrm>
              <a:off x="4492951" y="2995882"/>
              <a:ext cx="1551743" cy="1393526"/>
              <a:chOff x="4492952" y="2995882"/>
              <a:chExt cx="1280160" cy="1393526"/>
            </a:xfrm>
          </p:grpSpPr>
          <p:sp>
            <p:nvSpPr>
              <p:cNvPr id="175" name="Rectangle 174"/>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6" name="Rectangle 175"/>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7" name="Rectangle 176"/>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8" name="Rectangle 177"/>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79" name="Rectangle 178"/>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80" name="Rectangle 179"/>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1" name="Rectangle 180"/>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1" name="Elbow Connector 150"/>
            <p:cNvCxnSpPr>
              <a:endCxn id="145"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endCxn id="175"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70" name="Group 169"/>
            <p:cNvGrpSpPr/>
            <p:nvPr/>
          </p:nvGrpSpPr>
          <p:grpSpPr>
            <a:xfrm>
              <a:off x="897026" y="3381094"/>
              <a:ext cx="2418197" cy="224906"/>
              <a:chOff x="897027" y="3369664"/>
              <a:chExt cx="2129880" cy="224906"/>
            </a:xfrm>
          </p:grpSpPr>
          <p:sp>
            <p:nvSpPr>
              <p:cNvPr id="173" name="Rectangle 172"/>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74" name="Rectangle 173"/>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1" name="Straight Arrow Connector 170"/>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7924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val="20000"/>
                    </a:ext>
                  </a:extLst>
                </a:gridCol>
                <a:gridCol w="10267004">
                  <a:extLst>
                    <a:ext uri="{9D8B030D-6E8A-4147-A177-3AD203B41FA5}">
                      <a16:colId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a:t>
                      </a:r>
                      <a:r>
                        <a:rPr lang="en-US" sz="1200" b="0" dirty="0" err="1">
                          <a:solidFill>
                            <a:schemeClr val="tx1"/>
                          </a:solidFill>
                          <a:effectLst/>
                          <a:latin typeface="Consolas" panose="020B0609020204030204" pitchFamily="49" charset="0"/>
                          <a:cs typeface="Consolas" panose="020B0609020204030204" pitchFamily="49" charset="0"/>
                        </a:rPr>
                        <a:t>GermanTax</a:t>
                      </a:r>
                      <a:r>
                        <a:rPr lang="en-US" sz="1200" b="0" dirty="0">
                          <a:solidFill>
                            <a:schemeClr val="tx1"/>
                          </a:solidFill>
                          <a:effectLst/>
                          <a:latin typeface="Consolas" panose="020B0609020204030204" pitchFamily="49" charset="0"/>
                          <a:cs typeface="Consolas" panose="020B0609020204030204" pitchFamily="49" charset="0"/>
                        </a:rPr>
                        <a:t>(location) FROM location in </a:t>
                      </a:r>
                      <a:r>
                        <a:rPr lang="en-US" sz="1200" b="0" dirty="0" err="1">
                          <a:solidFill>
                            <a:schemeClr val="tx1"/>
                          </a:solidFill>
                          <a:effectLst/>
                          <a:latin typeface="Consolas" panose="020B0609020204030204" pitchFamily="49" charset="0"/>
                          <a:cs typeface="Consolas" panose="020B0609020204030204" pitchFamily="49" charset="0"/>
                        </a:rPr>
                        <a:t>company.locations</a:t>
                      </a:r>
                      <a:endParaRPr lang="en-US" sz="1200" b="0" dirty="0">
                        <a:solidFill>
                          <a:schemeClr val="tx1"/>
                        </a:solidFill>
                        <a:effectLst/>
                        <a:latin typeface="Consolas" panose="020B0609020204030204" pitchFamily="49"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 "</a:t>
                      </a:r>
                      <a:r>
                        <a:rPr lang="en-US" sz="1200" dirty="0" err="1">
                          <a:effectLst/>
                          <a:latin typeface="Consolas" panose="020B0609020204030204" pitchFamily="49" charset="0"/>
                          <a:cs typeface="Consolas" panose="020B0609020204030204" pitchFamily="49" charset="0"/>
                        </a:rPr>
                        <a:t>city":"Bonn</a:t>
                      </a:r>
                      <a:r>
                        <a:rPr lang="en-US" sz="1200" dirty="0">
                          <a:effectLst/>
                          <a:latin typeface="Consolas" panose="020B0609020204030204" pitchFamily="49" charset="0"/>
                          <a:cs typeface="Consolas" panose="020B0609020204030204" pitchFamily="49" charset="0"/>
                        </a:rPr>
                        <a:t>", "tax":50},</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 "</a:t>
                      </a:r>
                      <a:r>
                        <a:rPr lang="en-US" sz="1200" dirty="0" err="1">
                          <a:effectLst/>
                          <a:latin typeface="Consolas" panose="020B0609020204030204" pitchFamily="49" charset="0"/>
                          <a:cs typeface="Consolas" panose="020B0609020204030204" pitchFamily="49" charset="0"/>
                        </a:rPr>
                        <a:t>city":"Berlin</a:t>
                      </a:r>
                      <a:r>
                        <a:rPr lang="en-US" sz="1200" dirty="0">
                          <a:effectLst/>
                          <a:latin typeface="Consolas" panose="020B0609020204030204" pitchFamily="49" charset="0"/>
                          <a:cs typeface="Consolas" panose="020B0609020204030204" pitchFamily="49" charset="0"/>
                        </a:rPr>
                        <a:t>", "tax":0},</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609600" y="274638"/>
            <a:ext cx="10972801" cy="914544"/>
          </a:xfrm>
        </p:spPr>
        <p:txBody>
          <a:bodyPr/>
          <a:lstStyle/>
          <a:p>
            <a:r>
              <a:rPr lang="en-US" dirty="0"/>
              <a:t>Query with UDFs</a:t>
            </a:r>
          </a:p>
        </p:txBody>
      </p:sp>
      <p:sp>
        <p:nvSpPr>
          <p:cNvPr id="5" name="Rectangle 4"/>
          <p:cNvSpPr/>
          <p:nvPr/>
        </p:nvSpPr>
        <p:spPr bwMode="auto">
          <a:xfrm>
            <a:off x="1732546" y="4572000"/>
            <a:ext cx="10174318" cy="661737"/>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7721475" y="4573310"/>
            <a:ext cx="4185389" cy="1015663"/>
          </a:xfrm>
          <a:prstGeom prst="rect">
            <a:avLst/>
          </a:prstGeom>
          <a:solidFill>
            <a:schemeClr val="bg1"/>
          </a:solidFill>
          <a:ln w="50800">
            <a:solidFill>
              <a:schemeClr val="accent1"/>
            </a:solidFill>
            <a:miter lim="800000"/>
          </a:ln>
        </p:spPr>
        <p:txBody>
          <a:bodyPr wrap="square" lIns="91440" rIns="91440" rtlCol="0">
            <a:spAutoFit/>
          </a:bodyPr>
          <a:lstStyle/>
          <a:p>
            <a:pPr defTabSz="609585"/>
            <a:r>
              <a:rPr lang="en-US" sz="1200" dirty="0">
                <a:solidFill>
                  <a:schemeClr val="accent1"/>
                </a:solidFill>
                <a:latin typeface="Consolas" panose="020B0609020204030204" pitchFamily="49" charset="0"/>
                <a:cs typeface="Consolas" panose="020B0609020204030204" pitchFamily="49" charset="0"/>
              </a:rPr>
              <a:t>function GermanTax(income) { </a:t>
            </a:r>
          </a:p>
          <a:p>
            <a:pPr defTabSz="609585"/>
            <a:r>
              <a:rPr lang="en-US" sz="1200" dirty="0">
                <a:solidFill>
                  <a:schemeClr val="accent1"/>
                </a:solidFill>
                <a:latin typeface="Consolas" panose="020B0609020204030204" pitchFamily="49" charset="0"/>
                <a:cs typeface="Consolas" panose="020B0609020204030204" pitchFamily="49" charset="0"/>
              </a:rPr>
              <a:t>   if(income &lt; 1000)   return income * 0.1; </a:t>
            </a:r>
          </a:p>
          <a:p>
            <a:pPr defTabSz="609585"/>
            <a:r>
              <a:rPr lang="en-US" sz="1200" dirty="0">
                <a:solidFill>
                  <a:schemeClr val="accent1"/>
                </a:solidFill>
                <a:latin typeface="Consolas" panose="020B0609020204030204" pitchFamily="49" charset="0"/>
                <a:cs typeface="Consolas" panose="020B0609020204030204" pitchFamily="49" charset="0"/>
              </a:rPr>
              <a:t>   else if(income &lt; 10000) return income * 0.2;</a:t>
            </a:r>
          </a:p>
          <a:p>
            <a:pPr defTabSz="609585"/>
            <a:r>
              <a:rPr lang="en-US" sz="1200" dirty="0">
                <a:solidFill>
                  <a:schemeClr val="accent1"/>
                </a:solidFill>
                <a:latin typeface="Consolas" panose="020B0609020204030204" pitchFamily="49" charset="0"/>
                <a:cs typeface="Consolas" panose="020B0609020204030204" pitchFamily="49" charset="0"/>
              </a:rPr>
              <a:t>   return income * 0.4;</a:t>
            </a:r>
          </a:p>
          <a:p>
            <a:pPr defTabSz="609585"/>
            <a:r>
              <a:rPr lang="en-US" sz="1200" dirty="0">
                <a:solidFill>
                  <a:schemeClr val="accent1"/>
                </a:solidFill>
                <a:latin typeface="Consolas" panose="020B0609020204030204" pitchFamily="49" charset="0"/>
                <a:cs typeface="Consolas" panose="020B0609020204030204" pitchFamily="49" charset="0"/>
              </a:rPr>
              <a:t>}</a:t>
            </a:r>
          </a:p>
        </p:txBody>
      </p:sp>
      <p:sp>
        <p:nvSpPr>
          <p:cNvPr id="101" name="TextBox 100"/>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2" name="TextBox 101"/>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4" name="Group 103"/>
          <p:cNvGrpSpPr/>
          <p:nvPr/>
        </p:nvGrpSpPr>
        <p:grpSpPr>
          <a:xfrm>
            <a:off x="6317440" y="2517717"/>
            <a:ext cx="5137459" cy="1827691"/>
            <a:chOff x="6764121" y="2558638"/>
            <a:chExt cx="5137459" cy="1862401"/>
          </a:xfrm>
        </p:grpSpPr>
        <p:sp>
          <p:nvSpPr>
            <p:cNvPr id="105" name="Rectangle 104"/>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06" name="Rectangle 105"/>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7" name="Rectangle 106"/>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8" name="Rectangle 107"/>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9" name="Rectangle 108"/>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10" name="Rectangle 109"/>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11" name="Rectangle 110"/>
            <p:cNvSpPr/>
            <p:nvPr/>
          </p:nvSpPr>
          <p:spPr bwMode="auto">
            <a:xfrm>
              <a:off x="6764121" y="3868801"/>
              <a:ext cx="722033"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12" name="Rectangle 111"/>
            <p:cNvSpPr/>
            <p:nvPr/>
          </p:nvSpPr>
          <p:spPr bwMode="auto">
            <a:xfrm>
              <a:off x="7564360" y="3868801"/>
              <a:ext cx="49798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Bonn</a:t>
              </a:r>
            </a:p>
          </p:txBody>
        </p:sp>
        <p:sp>
          <p:nvSpPr>
            <p:cNvPr id="113" name="Rectangle 112"/>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114" name="Rectangle 113"/>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5" name="Rectangle 114"/>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6" name="Rectangle 115"/>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7" name="Rectangle 11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8" name="Rectangle 117"/>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9" name="Rectangle 118"/>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20" name="Rectangle 119"/>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21" name="Elbow Connector 120"/>
            <p:cNvCxnSpPr>
              <a:endCxn id="105"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26" idx="2"/>
              <a:endCxn id="106"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7" name="Rectangle 126"/>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8" name="Straight Arrow Connector 127"/>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bwMode="auto">
            <a:xfrm>
              <a:off x="6764121" y="3553602"/>
              <a:ext cx="672728"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42" name="Rectangle 141"/>
            <p:cNvSpPr/>
            <p:nvPr/>
          </p:nvSpPr>
          <p:spPr bwMode="auto">
            <a:xfrm>
              <a:off x="7522498" y="3553602"/>
              <a:ext cx="41457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43" name="Rectangle 142"/>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144" name="Straight Arrow Connector 143"/>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endCxn id="107"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621486" y="2516793"/>
            <a:ext cx="5147668" cy="1828615"/>
            <a:chOff x="897026" y="2560793"/>
            <a:chExt cx="5147668" cy="1828615"/>
          </a:xfrm>
        </p:grpSpPr>
        <p:sp>
          <p:nvSpPr>
            <p:cNvPr id="147" name="Rectangle 146"/>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48" name="Rectangle 147"/>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9" name="Rectangle 148"/>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50" name="Group 149"/>
            <p:cNvGrpSpPr/>
            <p:nvPr/>
          </p:nvGrpSpPr>
          <p:grpSpPr>
            <a:xfrm>
              <a:off x="897027" y="3772798"/>
              <a:ext cx="2418196" cy="224906"/>
              <a:chOff x="1006172" y="3761368"/>
              <a:chExt cx="2225020" cy="224906"/>
            </a:xfrm>
          </p:grpSpPr>
          <p:sp>
            <p:nvSpPr>
              <p:cNvPr id="188" name="Rectangle 187"/>
              <p:cNvSpPr/>
              <p:nvPr/>
            </p:nvSpPr>
            <p:spPr bwMode="auto">
              <a:xfrm>
                <a:off x="1006172"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9" name="Rectangle 188"/>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90" name="Rectangle 189"/>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91" name="Rectangle 190"/>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151" name="Group 150"/>
            <p:cNvGrpSpPr/>
            <p:nvPr/>
          </p:nvGrpSpPr>
          <p:grpSpPr>
            <a:xfrm>
              <a:off x="903163" y="4164502"/>
              <a:ext cx="2412108" cy="224906"/>
              <a:chOff x="903163" y="4153072"/>
              <a:chExt cx="2431038" cy="224906"/>
            </a:xfrm>
          </p:grpSpPr>
          <p:sp>
            <p:nvSpPr>
              <p:cNvPr id="184" name="Rectangle 183"/>
              <p:cNvSpPr/>
              <p:nvPr/>
            </p:nvSpPr>
            <p:spPr bwMode="auto">
              <a:xfrm>
                <a:off x="903163" y="4153072"/>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185" name="Rectangle 184"/>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86" name="Rectangle 185"/>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187" name="Rectangle 186"/>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152" name="Group 151"/>
            <p:cNvGrpSpPr/>
            <p:nvPr/>
          </p:nvGrpSpPr>
          <p:grpSpPr>
            <a:xfrm>
              <a:off x="4492951" y="2995882"/>
              <a:ext cx="1551743" cy="1393526"/>
              <a:chOff x="4492952" y="2995882"/>
              <a:chExt cx="1280160" cy="1393526"/>
            </a:xfrm>
          </p:grpSpPr>
          <p:sp>
            <p:nvSpPr>
              <p:cNvPr id="177" name="Rectangle 176"/>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8" name="Rectangle 177"/>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9" name="Rectangle 178"/>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80" name="Rectangle 179"/>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81" name="Rectangle 180"/>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82" name="Rectangle 181"/>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3" name="Rectangle 182"/>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3" name="Elbow Connector 152"/>
            <p:cNvCxnSpPr>
              <a:endCxn id="147"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endCxn id="177"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72" name="Group 171"/>
            <p:cNvGrpSpPr/>
            <p:nvPr/>
          </p:nvGrpSpPr>
          <p:grpSpPr>
            <a:xfrm>
              <a:off x="897026" y="3381094"/>
              <a:ext cx="2418197" cy="224906"/>
              <a:chOff x="897027" y="3369664"/>
              <a:chExt cx="2129880" cy="224906"/>
            </a:xfrm>
          </p:grpSpPr>
          <p:sp>
            <p:nvSpPr>
              <p:cNvPr id="175" name="Rectangle 174"/>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76" name="Rectangle 175"/>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3" name="Straight Arrow Connector 172"/>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23900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Query Performance – Pagination</a:t>
            </a:r>
          </a:p>
        </p:txBody>
      </p:sp>
      <p:sp>
        <p:nvSpPr>
          <p:cNvPr id="4" name="Content Placeholder 3"/>
          <p:cNvSpPr txBox="1">
            <a:spLocks noGrp="1"/>
          </p:cNvSpPr>
          <p:nvPr>
            <p:ph type="body" sz="quarter" idx="4294967295"/>
          </p:nvPr>
        </p:nvSpPr>
        <p:spPr>
          <a:xfrm>
            <a:off x="536575" y="1508125"/>
            <a:ext cx="11655425" cy="4839038"/>
          </a:xfrm>
          <a:prstGeom prst="rect">
            <a:avLst/>
          </a:prstGeom>
          <a:noFill/>
        </p:spPr>
        <p:txBody>
          <a:bodyPr wrap="square" lIns="248695" tIns="198956" rIns="248695" bIns="198956" rtlCol="0">
            <a:spAutoFit/>
          </a:bodyPr>
          <a:lstStyle/>
          <a:p>
            <a:pPr marL="0" indent="0" defTabSz="1267934" fontAlgn="base">
              <a:spcBef>
                <a:spcPts val="0"/>
              </a:spcBef>
              <a:spcAft>
                <a:spcPts val="600"/>
              </a:spcAft>
              <a:buNone/>
            </a:pPr>
            <a:r>
              <a:rPr lang="en-US" sz="2800" dirty="0"/>
              <a:t>When performing a bulk read of documents or issuing a query, the server returns results in a segmented fashion if the result set is too large. </a:t>
            </a:r>
          </a:p>
          <a:p>
            <a:pPr marL="0" indent="0" defTabSz="1267934" fontAlgn="base">
              <a:spcBef>
                <a:spcPts val="0"/>
              </a:spcBef>
              <a:spcAft>
                <a:spcPts val="600"/>
              </a:spcAft>
              <a:buNone/>
            </a:pPr>
            <a:endParaRPr lang="en-US" sz="2800" dirty="0"/>
          </a:p>
          <a:p>
            <a:pPr marL="0" indent="0" defTabSz="1267934" fontAlgn="base">
              <a:spcBef>
                <a:spcPts val="0"/>
              </a:spcBef>
              <a:spcAft>
                <a:spcPts val="600"/>
              </a:spcAft>
              <a:buNone/>
            </a:pPr>
            <a:r>
              <a:rPr lang="en-US" sz="2800" dirty="0"/>
              <a:t>In order to reduce round-trips, clients may override the page size.</a:t>
            </a:r>
            <a:endParaRPr lang="en-US" sz="2400" dirty="0"/>
          </a:p>
          <a:p>
            <a:pPr marL="274320" indent="0" defTabSz="1267934" fontAlgn="base">
              <a:spcBef>
                <a:spcPts val="600"/>
              </a:spcBef>
              <a:spcAft>
                <a:spcPts val="600"/>
              </a:spcAft>
              <a:buNone/>
            </a:pPr>
            <a:r>
              <a:rPr lang="en-US" sz="2400" dirty="0"/>
              <a:t>Bounded execution time of 5 seconds per batch</a:t>
            </a:r>
          </a:p>
          <a:p>
            <a:pPr marL="274320" indent="0" defTabSz="1267934" fontAlgn="base">
              <a:spcBef>
                <a:spcPts val="600"/>
              </a:spcBef>
              <a:spcAft>
                <a:spcPts val="600"/>
              </a:spcAft>
              <a:buNone/>
            </a:pPr>
            <a:r>
              <a:rPr lang="en-US" sz="2400" dirty="0"/>
              <a:t>Default page size is 100 (server returns results in chunks of at most 100)</a:t>
            </a:r>
          </a:p>
          <a:p>
            <a:pPr marL="274320" indent="0" defTabSz="1267934" fontAlgn="base">
              <a:spcBef>
                <a:spcPts val="600"/>
              </a:spcBef>
              <a:spcAft>
                <a:spcPts val="600"/>
              </a:spcAft>
              <a:buNone/>
            </a:pPr>
            <a:r>
              <a:rPr lang="en-US" sz="2400" dirty="0"/>
              <a:t>Desired page size can be specified:</a:t>
            </a:r>
          </a:p>
          <a:p>
            <a:pPr marL="485967" lvl="2" indent="0" defTabSz="1267934" fontAlgn="base">
              <a:spcBef>
                <a:spcPts val="600"/>
              </a:spcBef>
              <a:spcAft>
                <a:spcPts val="600"/>
              </a:spcAft>
              <a:buNone/>
            </a:pPr>
            <a:r>
              <a:rPr lang="en-US" sz="2008" dirty="0">
                <a:latin typeface="+mj-lt"/>
              </a:rPr>
              <a:t>Use x-ms-max-item-count request header</a:t>
            </a:r>
          </a:p>
          <a:p>
            <a:pPr marL="485967" lvl="2" indent="0" defTabSz="1267934" fontAlgn="base">
              <a:spcBef>
                <a:spcPts val="600"/>
              </a:spcBef>
              <a:spcAft>
                <a:spcPts val="600"/>
              </a:spcAft>
              <a:buNone/>
            </a:pPr>
            <a:r>
              <a:rPr lang="en-US" sz="2008" dirty="0">
                <a:latin typeface="+mj-lt"/>
              </a:rPr>
              <a:t>Use FeedOptions.MaxItemCount property</a:t>
            </a:r>
          </a:p>
          <a:p>
            <a:pPr lvl="1" defTabSz="1267934" fontAlgn="base">
              <a:spcBef>
                <a:spcPct val="0"/>
              </a:spcBef>
              <a:spcAft>
                <a:spcPct val="0"/>
              </a:spcAft>
            </a:pPr>
            <a:endParaRPr lang="en-US" sz="2400" dirty="0"/>
          </a:p>
        </p:txBody>
      </p:sp>
    </p:spTree>
    <p:extLst>
      <p:ext uri="{BB962C8B-B14F-4D97-AF65-F5344CB8AC3E}">
        <p14:creationId xmlns:p14="http://schemas.microsoft.com/office/powerpoint/2010/main" val="406967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Table Scalability</a:t>
            </a:r>
            <a:r>
              <a:rPr lang="en-US" sz="3200" dirty="0">
                <a:solidFill>
                  <a:srgbClr val="44546A"/>
                </a:solidFill>
                <a:latin typeface="Segoe UI" charset="0"/>
              </a:rPr>
              <a:t>  </a:t>
            </a:r>
          </a:p>
        </p:txBody>
      </p:sp>
    </p:spTree>
    <p:extLst>
      <p:ext uri="{BB962C8B-B14F-4D97-AF65-F5344CB8AC3E}">
        <p14:creationId xmlns:p14="http://schemas.microsoft.com/office/powerpoint/2010/main" val="328726991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defTabSz="365760"/>
            <a:r>
              <a:rPr lang="en-US" sz="1800" dirty="0"/>
              <a:t>IQueryable&lt;Book&gt; </a:t>
            </a:r>
          </a:p>
          <a:p>
            <a:pPr defTabSz="365760"/>
            <a:r>
              <a:rPr lang="en-US" sz="1800" dirty="0"/>
              <a:t>	queryable = client.CreateDocumentQuery&lt;Book&gt;(</a:t>
            </a:r>
          </a:p>
          <a:p>
            <a:pPr defTabSz="365760"/>
            <a:r>
              <a:rPr lang="en-US" sz="1800" dirty="0"/>
              <a:t>	collectionSelfLink,</a:t>
            </a:r>
          </a:p>
          <a:p>
            <a:pPr defTabSz="365760"/>
            <a:r>
              <a:rPr lang="en-US" sz="1800" dirty="0"/>
              <a:t>	new SqlQuerySpec</a:t>
            </a:r>
          </a:p>
          <a:p>
            <a:pPr defTabSz="365760"/>
            <a:r>
              <a:rPr lang="en-US" sz="1800" dirty="0"/>
              <a:t>	{</a:t>
            </a:r>
          </a:p>
          <a:p>
            <a:pPr defTabSz="365760"/>
            <a:r>
              <a:rPr lang="en-US" sz="1800" dirty="0"/>
              <a:t>		QueryText = "SELECT * FROM books b WHERE 								(b.Author.Name = @name)", </a:t>
            </a:r>
          </a:p>
          <a:p>
            <a:pPr defTabSz="365760"/>
            <a:r>
              <a:rPr lang="en-US" sz="1800" dirty="0"/>
              <a:t>		Parameters = new SqlParameterCollection() </a:t>
            </a:r>
          </a:p>
          <a:p>
            <a:pPr defTabSz="365760"/>
            <a:r>
              <a:rPr lang="en-US" sz="1800" dirty="0"/>
              <a:t>		{ </a:t>
            </a:r>
          </a:p>
          <a:p>
            <a:pPr defTabSz="365760"/>
            <a:r>
              <a:rPr lang="en-US" sz="1800" dirty="0"/>
              <a:t>			new SqlParameter(	"@name", </a:t>
            </a:r>
          </a:p>
          <a:p>
            <a:pPr defTabSz="365760"/>
            <a:r>
              <a:rPr lang="en-US" sz="1800" dirty="0"/>
              <a:t>									"Herman Melville")</a:t>
            </a:r>
          </a:p>
          <a:p>
            <a:pPr defTabSz="365760"/>
            <a:r>
              <a:rPr lang="en-US" sz="1800" dirty="0"/>
              <a:t>		}</a:t>
            </a:r>
          </a:p>
          <a:p>
            <a:pPr defTabSz="365760"/>
            <a:r>
              <a:rPr lang="en-US" sz="1800" dirty="0"/>
              <a:t>	}</a:t>
            </a:r>
          </a:p>
          <a:p>
            <a:pPr defTabSz="365760"/>
            <a:r>
              <a:rPr lang="en-US" sz="1800" dirty="0"/>
              <a:t>);</a:t>
            </a:r>
          </a:p>
        </p:txBody>
      </p:sp>
      <p:sp>
        <p:nvSpPr>
          <p:cNvPr id="6" name="Text Placeholder 5"/>
          <p:cNvSpPr>
            <a:spLocks noGrp="1"/>
          </p:cNvSpPr>
          <p:nvPr>
            <p:ph type="body" sz="quarter" idx="11"/>
          </p:nvPr>
        </p:nvSpPr>
        <p:spPr>
          <a:xfrm>
            <a:off x="7374194" y="1350547"/>
            <a:ext cx="4689987" cy="4826970"/>
          </a:xfrm>
        </p:spPr>
        <p:txBody>
          <a:bodyPr>
            <a:noAutofit/>
          </a:bodyPr>
          <a:lstStyle/>
          <a:p>
            <a:pPr lvl="1">
              <a:spcBef>
                <a:spcPts val="600"/>
              </a:spcBef>
              <a:spcAft>
                <a:spcPts val="1200"/>
              </a:spcAft>
            </a:pPr>
            <a:r>
              <a:rPr lang="en-US" sz="2400" dirty="0">
                <a:latin typeface="+mj-lt"/>
              </a:rPr>
              <a:t>SQL parameters use the familiar @ notation borrowed from T-SQL.</a:t>
            </a:r>
          </a:p>
          <a:p>
            <a:pPr lvl="1">
              <a:spcBef>
                <a:spcPts val="600"/>
              </a:spcBef>
              <a:spcAft>
                <a:spcPts val="1200"/>
              </a:spcAft>
            </a:pPr>
            <a:r>
              <a:rPr lang="en-US" sz="2400" dirty="0">
                <a:latin typeface="+mj-lt"/>
              </a:rPr>
              <a:t>Parameter values can be any valid JSON values (strings, numbers, Booleans, null, even arrays or nested JSON).</a:t>
            </a:r>
          </a:p>
          <a:p>
            <a:pPr lvl="1">
              <a:spcBef>
                <a:spcPts val="600"/>
              </a:spcBef>
              <a:spcAft>
                <a:spcPts val="1200"/>
              </a:spcAft>
            </a:pPr>
            <a:r>
              <a:rPr lang="en-US" sz="2400" dirty="0">
                <a:latin typeface="+mj-lt"/>
              </a:rPr>
              <a:t>Since DocumentDB is schema-less, parameters are not validated against any type.</a:t>
            </a:r>
          </a:p>
          <a:p>
            <a:pPr lvl="1">
              <a:spcBef>
                <a:spcPts val="600"/>
              </a:spcBef>
              <a:spcAft>
                <a:spcPts val="1200"/>
              </a:spcAft>
            </a:pPr>
            <a:r>
              <a:rPr lang="en-US" sz="2400" dirty="0">
                <a:latin typeface="+mj-lt"/>
              </a:rPr>
              <a:t>Supply additional parameters by adding </a:t>
            </a:r>
            <a:r>
              <a:rPr lang="en-US" sz="2400" dirty="0" err="1">
                <a:latin typeface="+mj-lt"/>
              </a:rPr>
              <a:t>SqlParameters</a:t>
            </a:r>
            <a:r>
              <a:rPr lang="en-US" sz="2400" dirty="0">
                <a:latin typeface="+mj-lt"/>
              </a:rPr>
              <a:t> to the SqlParameterCollection.</a:t>
            </a:r>
          </a:p>
        </p:txBody>
      </p:sp>
      <p:sp>
        <p:nvSpPr>
          <p:cNvPr id="4" name="Title 3"/>
          <p:cNvSpPr>
            <a:spLocks noGrp="1"/>
          </p:cNvSpPr>
          <p:nvPr>
            <p:ph type="title"/>
          </p:nvPr>
        </p:nvSpPr>
        <p:spPr/>
        <p:txBody>
          <a:bodyPr/>
          <a:lstStyle/>
          <a:p>
            <a:r>
              <a:rPr lang="en-US" dirty="0"/>
              <a:t>.NET SQL Parameterization in DocumentDB</a:t>
            </a:r>
          </a:p>
        </p:txBody>
      </p:sp>
    </p:spTree>
    <p:extLst>
      <p:ext uri="{BB962C8B-B14F-4D97-AF65-F5344CB8AC3E}">
        <p14:creationId xmlns:p14="http://schemas.microsoft.com/office/powerpoint/2010/main" val="407768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350547"/>
            <a:ext cx="6918213" cy="5359969"/>
          </a:xfrm>
        </p:spPr>
        <p:txBody>
          <a:bodyPr>
            <a:normAutofit fontScale="85000" lnSpcReduction="10000"/>
          </a:bodyPr>
          <a:lstStyle/>
          <a:p>
            <a:r>
              <a:rPr lang="en-US"/>
              <a:t>// User Defined Function</a:t>
            </a:r>
          </a:p>
          <a:p>
            <a:r>
              <a:rPr lang="en-US"/>
              <a:t>function tax(doc) {</a:t>
            </a:r>
          </a:p>
          <a:p>
            <a:r>
              <a:rPr lang="en-US"/>
              <a:t>// Use simple formula to compute the tax: use income multiplied by factor based on country of headquarters.</a:t>
            </a:r>
          </a:p>
          <a:p>
            <a:r>
              <a:rPr lang="en-US"/>
              <a:t>    var factor =</a:t>
            </a:r>
          </a:p>
          <a:p>
            <a:r>
              <a:rPr lang="en-US"/>
              <a:t>        doc.headquarters == "USA" ? 0.35 :</a:t>
            </a:r>
          </a:p>
          <a:p>
            <a:r>
              <a:rPr lang="en-US"/>
              <a:t>        doc.headquarters == "Germany" ? 0.3 :</a:t>
            </a:r>
          </a:p>
          <a:p>
            <a:r>
              <a:rPr lang="en-US"/>
              <a:t>        doc.headquarters == "Russia" ? 0.2 :</a:t>
            </a:r>
          </a:p>
          <a:p>
            <a:r>
              <a:rPr lang="en-US"/>
              <a:t>        0;</a:t>
            </a:r>
          </a:p>
          <a:p>
            <a:endParaRPr lang="en-US"/>
          </a:p>
          <a:p>
            <a:r>
              <a:rPr lang="en-US"/>
              <a:t>    // Check for bad data.</a:t>
            </a:r>
          </a:p>
          <a:p>
            <a:r>
              <a:rPr lang="en-US"/>
              <a:t>    if (factor == 0) </a:t>
            </a:r>
          </a:p>
          <a:p>
            <a:r>
              <a:rPr lang="en-US"/>
              <a:t>    {</a:t>
            </a:r>
          </a:p>
          <a:p>
            <a:r>
              <a:rPr lang="en-US"/>
              <a:t>        throw new Error("Unsupported country: " +</a:t>
            </a:r>
          </a:p>
          <a:p>
            <a:r>
              <a:rPr lang="en-US"/>
              <a:t>                        doc.headquarters);</a:t>
            </a:r>
          </a:p>
          <a:p>
            <a:r>
              <a:rPr lang="en-US"/>
              <a:t>    }</a:t>
            </a:r>
          </a:p>
          <a:p>
            <a:r>
              <a:rPr lang="en-US"/>
              <a:t>    </a:t>
            </a:r>
          </a:p>
          <a:p>
            <a:r>
              <a:rPr lang="en-US"/>
              <a:t>    // Use simple formula and return.</a:t>
            </a:r>
          </a:p>
          <a:p>
            <a:r>
              <a:rPr lang="en-US"/>
              <a:t>    return doc.income * factor;</a:t>
            </a:r>
          </a:p>
          <a:p>
            <a:r>
              <a:rPr lang="en-US"/>
              <a:t>}</a:t>
            </a:r>
          </a:p>
          <a:p>
            <a:endParaRPr lang="en-US"/>
          </a:p>
          <a:p>
            <a:r>
              <a:rPr lang="en-US"/>
              <a:t>// Execute UDF with additional condition</a:t>
            </a:r>
          </a:p>
          <a:p>
            <a:r>
              <a:rPr lang="en-US"/>
              <a:t>var results = client.CreateDocumentQuery&lt;dynamic&gt;(colSelfLink, string.Format("SELECT r.name AS company, Tax(r) AS tax FROM root r WHERE r.type='Company'", udfId));</a:t>
            </a:r>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sz="2900" dirty="0"/>
              <a:t>The complexity of a query impacts the request units consumed for an operation.</a:t>
            </a:r>
            <a:endParaRPr lang="en-US" sz="2300" dirty="0"/>
          </a:p>
          <a:p>
            <a:r>
              <a:rPr lang="en-US" dirty="0"/>
              <a:t>Number of predicates</a:t>
            </a:r>
          </a:p>
          <a:p>
            <a:pPr marL="342900" lvl="1" indent="-342900">
              <a:buFont typeface="Arial" panose="020B0604020202020204" pitchFamily="34" charset="0"/>
              <a:buChar char="•"/>
            </a:pPr>
            <a:r>
              <a:rPr lang="en-US" sz="2100" dirty="0"/>
              <a:t>More predicates result in a larger request charge.</a:t>
            </a:r>
          </a:p>
          <a:p>
            <a:pPr marL="342900" lvl="1" indent="-342900">
              <a:buFont typeface="Arial" panose="020B0604020202020204" pitchFamily="34" charset="0"/>
              <a:buChar char="•"/>
            </a:pPr>
            <a:r>
              <a:rPr lang="en-US" sz="2100" dirty="0"/>
              <a:t>Additional predicates can help if they result in narrowing the result set.</a:t>
            </a:r>
            <a:br>
              <a:rPr lang="en-US" dirty="0"/>
            </a:br>
            <a:endParaRPr lang="en-US" dirty="0"/>
          </a:p>
          <a:p>
            <a:r>
              <a:rPr lang="en-US" dirty="0"/>
              <a:t>Use of user-defined functions (UDFs)</a:t>
            </a:r>
          </a:p>
          <a:p>
            <a:pPr marL="342900" lvl="1" indent="-342900">
              <a:buFont typeface="Arial" panose="020B0604020202020204" pitchFamily="34" charset="0"/>
              <a:buChar char="•"/>
            </a:pPr>
            <a:r>
              <a:rPr lang="en-US" sz="2300" dirty="0"/>
              <a:t>To take advantage of indexing, include at least one filter against an indexed property.</a:t>
            </a:r>
          </a:p>
          <a:p>
            <a:pPr lvl="1">
              <a:spcBef>
                <a:spcPts val="1200"/>
              </a:spcBef>
              <a:buClr>
                <a:schemeClr val="tx1"/>
              </a:buClr>
            </a:pPr>
            <a:r>
              <a:rPr lang="en-US" sz="2900" dirty="0">
                <a:solidFill>
                  <a:schemeClr val="tx1">
                    <a:lumMod val="50000"/>
                  </a:schemeClr>
                </a:solidFill>
              </a:rPr>
              <a:t>Tip: For all operations, the cost of any given request can be inferred by inspecting the x-</a:t>
            </a:r>
            <a:r>
              <a:rPr lang="en-US" sz="2900" dirty="0" err="1">
                <a:solidFill>
                  <a:schemeClr val="tx1">
                    <a:lumMod val="50000"/>
                  </a:schemeClr>
                </a:solidFill>
              </a:rPr>
              <a:t>ms</a:t>
            </a:r>
            <a:r>
              <a:rPr lang="en-US" sz="2900" dirty="0">
                <a:solidFill>
                  <a:schemeClr val="tx1">
                    <a:lumMod val="50000"/>
                  </a:schemeClr>
                </a:solidFill>
              </a:rPr>
              <a:t>-request-charge response header. </a:t>
            </a:r>
          </a:p>
        </p:txBody>
      </p:sp>
      <p:sp>
        <p:nvSpPr>
          <p:cNvPr id="4" name="Title 3"/>
          <p:cNvSpPr>
            <a:spLocks noGrp="1"/>
          </p:cNvSpPr>
          <p:nvPr>
            <p:ph type="title"/>
          </p:nvPr>
        </p:nvSpPr>
        <p:spPr/>
        <p:txBody>
          <a:bodyPr>
            <a:normAutofit fontScale="90000"/>
          </a:bodyPr>
          <a:lstStyle/>
          <a:p>
            <a:r>
              <a:rPr lang="en-US" dirty="0"/>
              <a:t>Parameterized Query with User-Defined Function</a:t>
            </a:r>
          </a:p>
        </p:txBody>
      </p:sp>
    </p:spTree>
    <p:extLst>
      <p:ext uri="{BB962C8B-B14F-4D97-AF65-F5344CB8AC3E}">
        <p14:creationId xmlns:p14="http://schemas.microsoft.com/office/powerpoint/2010/main" val="3545042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4712" y="1350547"/>
            <a:ext cx="7159482" cy="5374718"/>
          </a:xfrm>
        </p:spPr>
        <p:txBody>
          <a:bodyPr>
            <a:normAutofit fontScale="92500" lnSpcReduction="20000"/>
          </a:bodyPr>
          <a:lstStyle/>
          <a:p>
            <a:pPr defTabSz="365760"/>
            <a:r>
              <a:rPr lang="en-US" dirty="0"/>
              <a:t>POST https://contosomarketing.documents.azure.com/dbs/XP0mAA==/colls/XP0mAJ3H-AA=/docs</a:t>
            </a:r>
          </a:p>
          <a:p>
            <a:pPr defTabSz="365760"/>
            <a:r>
              <a:rPr lang="en-US" dirty="0"/>
              <a:t>HTTP/1.1 x-ms-documentdb-isquery: True </a:t>
            </a:r>
          </a:p>
          <a:p>
            <a:pPr defTabSz="365760"/>
            <a:r>
              <a:rPr lang="en-US" dirty="0"/>
              <a:t>x-ms-date: Mon, 18 Aug 2014 13:05:49 GMT </a:t>
            </a:r>
          </a:p>
          <a:p>
            <a:pPr defTabSz="365760"/>
            <a:r>
              <a:rPr lang="en-US" dirty="0"/>
              <a:t>authorization: type%3dmaster%26ver%3d1.0%26sig%3dkOU%2bBn2vkvIlHypfE8AA5fulpn8zKjLwdrxBqyg0YGQ%3d </a:t>
            </a:r>
          </a:p>
          <a:p>
            <a:pPr defTabSz="365760"/>
            <a:r>
              <a:rPr lang="en-US" dirty="0"/>
              <a:t>x-ms-version: 2014-08-21 </a:t>
            </a:r>
          </a:p>
          <a:p>
            <a:pPr defTabSz="365760"/>
            <a:r>
              <a:rPr lang="en-US" dirty="0"/>
              <a:t>Accept: application/json </a:t>
            </a:r>
          </a:p>
          <a:p>
            <a:pPr defTabSz="365760"/>
            <a:r>
              <a:rPr lang="en-US" b="1" dirty="0">
                <a:solidFill>
                  <a:srgbClr val="FF0000"/>
                </a:solidFill>
              </a:rPr>
              <a:t>Content-Type: application/query+json </a:t>
            </a:r>
          </a:p>
          <a:p>
            <a:pPr defTabSz="365760"/>
            <a:r>
              <a:rPr lang="en-US" dirty="0"/>
              <a:t>Host: contosomarketing.documents.azure.com </a:t>
            </a:r>
          </a:p>
          <a:p>
            <a:pPr defTabSz="365760"/>
            <a:r>
              <a:rPr lang="en-US" dirty="0"/>
              <a:t>Content-Length: 50 </a:t>
            </a:r>
          </a:p>
          <a:p>
            <a:pPr defTabSz="365760"/>
            <a:r>
              <a:rPr lang="en-US" dirty="0"/>
              <a:t>{      </a:t>
            </a:r>
          </a:p>
          <a:p>
            <a:pPr defTabSz="365760"/>
            <a:r>
              <a:rPr lang="en-US" dirty="0"/>
              <a:t>	"query": "SELECT * FROM books b WHERE </a:t>
            </a:r>
          </a:p>
          <a:p>
            <a:pPr defTabSz="365760"/>
            <a:r>
              <a:rPr lang="en-US" dirty="0"/>
              <a:t>					(b.Author.Name = @name)",     </a:t>
            </a:r>
          </a:p>
          <a:p>
            <a:pPr defTabSz="365760"/>
            <a:r>
              <a:rPr lang="en-US" dirty="0"/>
              <a:t>	"parameters": </a:t>
            </a:r>
          </a:p>
          <a:p>
            <a:pPr defTabSz="365760"/>
            <a:r>
              <a:rPr lang="en-US" dirty="0"/>
              <a:t>		[          </a:t>
            </a:r>
          </a:p>
          <a:p>
            <a:pPr defTabSz="365760"/>
            <a:r>
              <a:rPr lang="en-US" dirty="0"/>
              <a:t>			{</a:t>
            </a:r>
          </a:p>
          <a:p>
            <a:pPr defTabSz="365760"/>
            <a:r>
              <a:rPr lang="en-US" dirty="0"/>
              <a:t>				"name": "@name", </a:t>
            </a:r>
          </a:p>
          <a:p>
            <a:pPr defTabSz="365760"/>
            <a:r>
              <a:rPr lang="en-US" dirty="0"/>
              <a:t>				"value": "Herman Melville“</a:t>
            </a:r>
          </a:p>
          <a:p>
            <a:pPr defTabSz="365760"/>
            <a:r>
              <a:rPr lang="en-US" dirty="0"/>
              <a:t>			}         </a:t>
            </a:r>
          </a:p>
          <a:p>
            <a:pPr defTabSz="365760"/>
            <a:r>
              <a:rPr lang="en-US" dirty="0"/>
              <a:t>		] </a:t>
            </a:r>
          </a:p>
          <a:p>
            <a:pPr defTabSz="365760"/>
            <a:r>
              <a:rPr lang="en-US" dirty="0"/>
              <a:t>}</a:t>
            </a:r>
          </a:p>
        </p:txBody>
      </p:sp>
      <p:sp>
        <p:nvSpPr>
          <p:cNvPr id="4" name="Text Placeholder 3"/>
          <p:cNvSpPr>
            <a:spLocks noGrp="1"/>
          </p:cNvSpPr>
          <p:nvPr>
            <p:ph type="body" sz="quarter" idx="11"/>
          </p:nvPr>
        </p:nvSpPr>
        <p:spPr/>
        <p:txBody>
          <a:bodyPr>
            <a:normAutofit/>
          </a:bodyPr>
          <a:lstStyle/>
          <a:p>
            <a:pPr lvl="1">
              <a:spcBef>
                <a:spcPts val="600"/>
              </a:spcBef>
              <a:spcAft>
                <a:spcPts val="600"/>
              </a:spcAft>
            </a:pPr>
            <a:r>
              <a:rPr lang="en-US" sz="2400" dirty="0">
                <a:latin typeface="+mj-lt"/>
              </a:rPr>
              <a:t>Specify the Content-Type Header as application/query+json and the query as JSON in the body.</a:t>
            </a:r>
          </a:p>
        </p:txBody>
      </p:sp>
      <p:sp>
        <p:nvSpPr>
          <p:cNvPr id="2" name="Title 1"/>
          <p:cNvSpPr>
            <a:spLocks noGrp="1"/>
          </p:cNvSpPr>
          <p:nvPr>
            <p:ph type="title"/>
          </p:nvPr>
        </p:nvSpPr>
        <p:spPr/>
        <p:txBody>
          <a:bodyPr/>
          <a:lstStyle/>
          <a:p>
            <a:r>
              <a:rPr lang="en-US" dirty="0"/>
              <a:t>REST SQL Parameterization</a:t>
            </a:r>
          </a:p>
        </p:txBody>
      </p:sp>
    </p:spTree>
    <p:extLst>
      <p:ext uri="{BB962C8B-B14F-4D97-AF65-F5344CB8AC3E}">
        <p14:creationId xmlns:p14="http://schemas.microsoft.com/office/powerpoint/2010/main" val="182329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563970" y="1881481"/>
            <a:ext cx="4358791" cy="4949771"/>
          </a:xfrm>
        </p:spPr>
        <p:txBody>
          <a:bodyPr>
            <a:normAutofit/>
          </a:bodyPr>
          <a:lstStyle/>
          <a:p>
            <a:r>
              <a:rPr lang="en-US" sz="2800" dirty="0"/>
              <a:t>Test out sample queries or write your own against the dataset</a:t>
            </a:r>
          </a:p>
        </p:txBody>
      </p:sp>
      <p:pic>
        <p:nvPicPr>
          <p:cNvPr id="7" name="Picture Placeholder 6"/>
          <p:cNvPicPr>
            <a:picLocks noGrp="1" noChangeAspect="1"/>
          </p:cNvPicPr>
          <p:nvPr>
            <p:ph type="pic" sz="quarter" idx="12"/>
          </p:nvPr>
        </p:nvPicPr>
        <p:blipFill>
          <a:blip r:embed="rId3"/>
          <a:srcRect l="3053" r="3053"/>
          <a:stretch>
            <a:fillRect/>
          </a:stretch>
        </p:blipFill>
        <p:spPr>
          <a:xfrm>
            <a:off x="269876" y="1881899"/>
            <a:ext cx="6868862" cy="4949353"/>
          </a:xfrm>
          <a:prstGeom prst="rect">
            <a:avLst/>
          </a:prstGeom>
        </p:spPr>
      </p:pic>
      <p:sp>
        <p:nvSpPr>
          <p:cNvPr id="4" name="Title 3"/>
          <p:cNvSpPr>
            <a:spLocks noGrp="1"/>
          </p:cNvSpPr>
          <p:nvPr>
            <p:ph type="title"/>
          </p:nvPr>
        </p:nvSpPr>
        <p:spPr/>
        <p:txBody>
          <a:bodyPr/>
          <a:lstStyle/>
          <a:p>
            <a:r>
              <a:rPr lang="en-US" dirty="0"/>
              <a:t>DocumentDB Query Playground</a:t>
            </a:r>
          </a:p>
        </p:txBody>
      </p:sp>
      <p:sp>
        <p:nvSpPr>
          <p:cNvPr id="2" name="Rectangle 1"/>
          <p:cNvSpPr/>
          <p:nvPr/>
        </p:nvSpPr>
        <p:spPr>
          <a:xfrm>
            <a:off x="250532" y="1239890"/>
            <a:ext cx="7393178" cy="584775"/>
          </a:xfrm>
          <a:prstGeom prst="rect">
            <a:avLst/>
          </a:prstGeom>
        </p:spPr>
        <p:txBody>
          <a:bodyPr wrap="none">
            <a:spAutoFit/>
          </a:bodyPr>
          <a:lstStyle/>
          <a:p>
            <a:r>
              <a:rPr lang="en-US" sz="3200" dirty="0">
                <a:hlinkClick r:id="rId4"/>
              </a:rPr>
              <a:t>http://www.documentdb.com/sql/demo</a:t>
            </a:r>
            <a:endParaRPr lang="en-US" sz="3200" dirty="0"/>
          </a:p>
        </p:txBody>
      </p:sp>
    </p:spTree>
    <p:extLst>
      <p:ext uri="{BB962C8B-B14F-4D97-AF65-F5344CB8AC3E}">
        <p14:creationId xmlns:p14="http://schemas.microsoft.com/office/powerpoint/2010/main" val="2619971726"/>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7200" dirty="0"/>
              <a:t>Query with SQL</a:t>
            </a:r>
          </a:p>
        </p:txBody>
      </p:sp>
      <p:sp>
        <p:nvSpPr>
          <p:cNvPr id="5" name="Subtitle 4"/>
          <p:cNvSpPr>
            <a:spLocks noGrp="1"/>
          </p:cNvSpPr>
          <p:nvPr>
            <p:ph type="body" sz="quarter" idx="12"/>
          </p:nvPr>
        </p:nvSpPr>
        <p:spPr>
          <a:xfrm>
            <a:off x="269239" y="3877277"/>
            <a:ext cx="9736910" cy="1793881"/>
          </a:xfrm>
        </p:spPr>
        <p:txBody>
          <a:bodyPr/>
          <a:lstStyle/>
          <a:p>
            <a:endParaRPr lang="en-US" dirty="0"/>
          </a:p>
          <a:p>
            <a:r>
              <a:rPr lang="en-US" dirty="0">
                <a:hlinkClick r:id="rId3"/>
              </a:rPr>
              <a:t>http://www.documentdb.com/sql/demo</a:t>
            </a:r>
            <a:r>
              <a:rPr lang="en-US" dirty="0"/>
              <a:t> </a:t>
            </a:r>
          </a:p>
        </p:txBody>
      </p:sp>
    </p:spTree>
    <p:extLst>
      <p:ext uri="{BB962C8B-B14F-4D97-AF65-F5344CB8AC3E}">
        <p14:creationId xmlns:p14="http://schemas.microsoft.com/office/powerpoint/2010/main" val="1570027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000" dirty="0"/>
              <a:t>Create, Get, Replace, Delete Overview</a:t>
            </a:r>
          </a:p>
        </p:txBody>
      </p:sp>
    </p:spTree>
    <p:extLst>
      <p:ext uri="{BB962C8B-B14F-4D97-AF65-F5344CB8AC3E}">
        <p14:creationId xmlns:p14="http://schemas.microsoft.com/office/powerpoint/2010/main" val="112315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normAutofit fontScale="90000"/>
          </a:bodyPr>
          <a:lstStyle/>
          <a:p>
            <a:r>
              <a:rPr lang="en-US" sz="5400" dirty="0"/>
              <a:t>Programmability</a:t>
            </a:r>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 Node.js, JavaScript and Python SDKs </a:t>
            </a:r>
            <a:br>
              <a:rPr lang="en-US" sz="2000" dirty="0">
                <a:solidFill>
                  <a:srgbClr val="7F7F7F">
                    <a:lumMod val="75000"/>
                  </a:srgbClr>
                </a:solidFill>
                <a:latin typeface="Segoe UI Light"/>
              </a:rPr>
            </a:br>
            <a:r>
              <a:rPr lang="en-US" sz="2000" dirty="0">
                <a:solidFill>
                  <a:srgbClr val="7F7F7F">
                    <a:lumMod val="75000"/>
                  </a:srgbClr>
                </a:solidFill>
                <a:latin typeface="Segoe UI Light"/>
              </a:rPr>
              <a:t>for Public Preview</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SDKs open sourced through </a:t>
            </a:r>
            <a:r>
              <a:rPr lang="en-US" sz="2000" dirty="0" err="1">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POCOs, inherited document types and dynamics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Database</a:t>
            </a:r>
            <a:r>
              <a:rPr lang="en-US" sz="1200" dirty="0">
                <a:solidFill>
                  <a:srgbClr val="000000"/>
                </a:solidFill>
                <a:highlight>
                  <a:srgbClr val="FFFFFF"/>
                </a:highlight>
                <a:latin typeface="Consolas" panose="020B0609020204030204" pitchFamily="49" charset="0"/>
              </a:rPr>
              <a:t> 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a:solidFill>
                  <a:srgbClr val="000000"/>
                </a:solidFill>
                <a:highlight>
                  <a:srgbClr val="FFFFFF"/>
                </a:highlight>
                <a:latin typeface="Consolas" panose="020B0609020204030204" pitchFamily="49" charset="0"/>
              </a:rPr>
              <a:t>{Id =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a:solidFill>
                  <a:srgbClr val="2B91AF"/>
                </a:solidFill>
                <a:highlight>
                  <a:srgbClr val="FFFFFF"/>
                </a:highlight>
                <a:latin typeface="Consolas" panose="020B0609020204030204" pitchFamily="49" charset="0"/>
              </a:rPr>
              <a:t>DocumentCollection</a:t>
            </a:r>
            <a:r>
              <a:rPr lang="en-US" sz="1200" dirty="0">
                <a:solidFill>
                  <a:srgbClr val="2B91AF"/>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collection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a:solidFill>
                  <a:srgbClr val="000000"/>
                </a:solidFill>
                <a:highlight>
                  <a:srgbClr val="FFFFFF"/>
                </a:highlight>
                <a:latin typeface="Consolas" panose="020B0609020204030204" pitchFamily="49" charset="0"/>
              </a:rPr>
              <a:t>{Id =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Id =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"Don” </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document"</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p>
        </p:txBody>
      </p:sp>
    </p:spTree>
    <p:extLst>
      <p:ext uri="{BB962C8B-B14F-4D97-AF65-F5344CB8AC3E}">
        <p14:creationId xmlns:p14="http://schemas.microsoft.com/office/powerpoint/2010/main" val="17702392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POST https://contosomarketing.documents.azure.com/dbs/ehszAA==/colls/ehszALxRRgA=/docs HTTP/1.1 </a:t>
            </a:r>
          </a:p>
          <a:p>
            <a:r>
              <a:rPr lang="en-US" dirty="0"/>
              <a:t>Host: contosomarketing.documents.azure.com</a:t>
            </a:r>
          </a:p>
          <a:p>
            <a:endParaRPr lang="en-US" dirty="0"/>
          </a:p>
          <a:p>
            <a:r>
              <a:rPr lang="en-US" dirty="0"/>
              <a:t>{"id":"Book2","Title":"About Seattle","Language":{"id":"English"},"Author":{"id":"Fred","Location":{"City":"Seattle","Country":"United States"}},"Synopsis":"Seattle, the largest city in the U.S. Pacific Northwest...","Pages":400,"Topics":[{"Title":"History of Seattle"},{"Title":"Places to see in in Seattle"}]} </a:t>
            </a:r>
          </a:p>
        </p:txBody>
      </p:sp>
      <p:sp>
        <p:nvSpPr>
          <p:cNvPr id="4" name="Text Placeholder 3"/>
          <p:cNvSpPr>
            <a:spLocks noGrp="1"/>
          </p:cNvSpPr>
          <p:nvPr>
            <p:ph type="body" sz="quarter" idx="11"/>
          </p:nvPr>
        </p:nvSpPr>
        <p:spPr/>
        <p:txBody>
          <a:bodyPr>
            <a:normAutofit/>
          </a:bodyPr>
          <a:lstStyle/>
          <a:p>
            <a:pPr>
              <a:lnSpc>
                <a:spcPct val="100000"/>
              </a:lnSpc>
            </a:pPr>
            <a:r>
              <a:rPr lang="en-US" sz="1800" dirty="0"/>
              <a:t>Create a new document.</a:t>
            </a:r>
          </a:p>
          <a:p>
            <a:pPr>
              <a:lnSpc>
                <a:spcPct val="100000"/>
              </a:lnSpc>
            </a:pPr>
            <a:r>
              <a:rPr lang="en-US" sz="1800" dirty="0"/>
              <a:t>By default a document is automatically indexed. </a:t>
            </a:r>
          </a:p>
          <a:p>
            <a:pPr>
              <a:lnSpc>
                <a:spcPct val="100000"/>
              </a:lnSpc>
            </a:pPr>
            <a:r>
              <a:rPr lang="en-US" sz="1800" dirty="0"/>
              <a:t>If automatic indexing is turned off at the collection level, you can manually include or exclude documents from being indexed by using the x-ms-indexing-directive header during POST.</a:t>
            </a:r>
          </a:p>
        </p:txBody>
      </p:sp>
      <p:sp>
        <p:nvSpPr>
          <p:cNvPr id="3" name="Title 2"/>
          <p:cNvSpPr>
            <a:spLocks noGrp="1"/>
          </p:cNvSpPr>
          <p:nvPr>
            <p:ph type="title"/>
          </p:nvPr>
        </p:nvSpPr>
        <p:spPr/>
        <p:txBody>
          <a:bodyPr/>
          <a:lstStyle/>
          <a:p>
            <a:r>
              <a:rPr lang="en-US" dirty="0"/>
              <a:t>Create Document: POST</a:t>
            </a:r>
          </a:p>
        </p:txBody>
      </p:sp>
    </p:spTree>
    <p:extLst>
      <p:ext uri="{BB962C8B-B14F-4D97-AF65-F5344CB8AC3E}">
        <p14:creationId xmlns:p14="http://schemas.microsoft.com/office/powerpoint/2010/main" val="3707665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GET https://contosomarketing.documents.azure.com/dbs/-yI8AA==/colls/-yI8AKNuyAA=/docs/-yI8AKNuyAANAAAAAAAAAA== HTTP/1.1</a:t>
            </a:r>
          </a:p>
          <a:p>
            <a:r>
              <a:rPr lang="en-US" dirty="0"/>
              <a:t>Host: contosomarketing.documents.azure.com</a:t>
            </a:r>
          </a:p>
          <a:p>
            <a:endParaRPr lang="en-US" dirty="0"/>
          </a:p>
          <a:p>
            <a:r>
              <a:rPr lang="en-US" dirty="0"/>
              <a:t>RESPONSE</a:t>
            </a:r>
          </a:p>
          <a:p>
            <a:endParaRPr lang="en-US" dirty="0"/>
          </a:p>
          <a:p>
            <a:r>
              <a:rPr lang="en-US" dirty="0"/>
              <a:t>{"Title":"About St. Louis","Language":{"id":"English"},"id":"ISBN0-8800-1599-1","_rid":"-yI8AKNuyAANAAAAAAAAAA==","_ts":1408333905,"_self":"dbs\/-yI8AA==\/colls\/-yI8AKNuyAA=\/docs\/-yI8AKNuyAANAAAAAAAAAA==\/","_etag":"00005c00-0000-0000-0000-53f178510000","_attachments":"attachments\/"}</a:t>
            </a:r>
          </a:p>
        </p:txBody>
      </p:sp>
      <p:sp>
        <p:nvSpPr>
          <p:cNvPr id="4" name="Text Placeholder 3"/>
          <p:cNvSpPr>
            <a:spLocks noGrp="1"/>
          </p:cNvSpPr>
          <p:nvPr>
            <p:ph type="body" sz="quarter" idx="11"/>
          </p:nvPr>
        </p:nvSpPr>
        <p:spPr/>
        <p:txBody>
          <a:bodyPr>
            <a:noAutofit/>
          </a:bodyPr>
          <a:lstStyle/>
          <a:p>
            <a:pPr>
              <a:lnSpc>
                <a:spcPct val="100000"/>
              </a:lnSpc>
            </a:pPr>
            <a:r>
              <a:rPr lang="en-US" sz="1800" dirty="0"/>
              <a:t>Retrieve user-defined JSON elements and system properties of the document. </a:t>
            </a:r>
          </a:p>
          <a:p>
            <a:pPr>
              <a:lnSpc>
                <a:spcPct val="100000"/>
              </a:lnSpc>
            </a:pPr>
            <a:r>
              <a:rPr lang="en-US" sz="1800" dirty="0"/>
              <a:t>Read consistency can be overridden to meet the needs of the application. The override is set per GET operation in the x-</a:t>
            </a:r>
            <a:r>
              <a:rPr lang="en-US" sz="1800" dirty="0" err="1"/>
              <a:t>ms</a:t>
            </a:r>
            <a:r>
              <a:rPr lang="en-US" sz="1800" dirty="0"/>
              <a:t>-consistency-level header. </a:t>
            </a:r>
          </a:p>
          <a:p>
            <a:pPr>
              <a:lnSpc>
                <a:spcPct val="100000"/>
              </a:lnSpc>
            </a:pPr>
            <a:r>
              <a:rPr lang="en-US" sz="1800" dirty="0"/>
              <a:t>Consistency override can be the same or weaker than the level that was set during account creation.</a:t>
            </a:r>
          </a:p>
        </p:txBody>
      </p:sp>
      <p:sp>
        <p:nvSpPr>
          <p:cNvPr id="2" name="Title 1"/>
          <p:cNvSpPr>
            <a:spLocks noGrp="1"/>
          </p:cNvSpPr>
          <p:nvPr>
            <p:ph type="title"/>
          </p:nvPr>
        </p:nvSpPr>
        <p:spPr/>
        <p:txBody>
          <a:bodyPr/>
          <a:lstStyle/>
          <a:p>
            <a:r>
              <a:rPr lang="en-US" dirty="0"/>
              <a:t>Retrieve Document: GET</a:t>
            </a:r>
          </a:p>
        </p:txBody>
      </p:sp>
    </p:spTree>
    <p:extLst>
      <p:ext uri="{BB962C8B-B14F-4D97-AF65-F5344CB8AC3E}">
        <p14:creationId xmlns:p14="http://schemas.microsoft.com/office/powerpoint/2010/main" val="559696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PUT https://contosomarketing.documents.azure.com/dbs/ehszAA==/colls/ehszALxRRgA=/docs/XP0mAJ3H-AACAAAAAAAAAA== HTTP/1.1 </a:t>
            </a:r>
          </a:p>
          <a:p>
            <a:r>
              <a:rPr lang="en-US" dirty="0"/>
              <a:t>Host: contosomarketing.documents.azure.com</a:t>
            </a:r>
          </a:p>
          <a:p>
            <a:endParaRPr lang="en-US" dirty="0"/>
          </a:p>
          <a:p>
            <a:endParaRPr lang="en-US" dirty="0"/>
          </a:p>
          <a:p>
            <a:r>
              <a:rPr lang="en-US" dirty="0"/>
              <a:t>{"id":"ISBDN 0-1231-1231-1","Title":"About Seattle","Language":{"id":"English"},"Author":{"id":"Fred","Location":{"City":"Seattle","Country":"United States"}},"Synopsis":"Seattle, the largest city in the U.S. Pacific Northwest...","Pages":400,"Topics":[{"Title":"History of Seattle"},{"Title":"Places to see in in Seattle"}]}</a:t>
            </a:r>
          </a:p>
        </p:txBody>
      </p:sp>
      <p:sp>
        <p:nvSpPr>
          <p:cNvPr id="4" name="Text Placeholder 3"/>
          <p:cNvSpPr>
            <a:spLocks noGrp="1"/>
          </p:cNvSpPr>
          <p:nvPr>
            <p:ph type="body" sz="quarter" idx="11"/>
          </p:nvPr>
        </p:nvSpPr>
        <p:spPr/>
        <p:txBody>
          <a:bodyPr>
            <a:normAutofit/>
          </a:bodyPr>
          <a:lstStyle/>
          <a:p>
            <a:pPr>
              <a:lnSpc>
                <a:spcPct val="100000"/>
              </a:lnSpc>
            </a:pPr>
            <a:r>
              <a:rPr lang="en-US" sz="1800" dirty="0"/>
              <a:t>Replace the entire document resource on a specific document. </a:t>
            </a:r>
          </a:p>
          <a:p>
            <a:pPr>
              <a:lnSpc>
                <a:spcPct val="100000"/>
              </a:lnSpc>
            </a:pPr>
            <a:r>
              <a:rPr lang="en-US" sz="1800" dirty="0"/>
              <a:t>All user settable properties, including the id and the user-defined JSON elements, must be submitted in the body to perform the replacement. </a:t>
            </a:r>
          </a:p>
          <a:p>
            <a:pPr>
              <a:lnSpc>
                <a:spcPct val="100000"/>
              </a:lnSpc>
            </a:pPr>
            <a:r>
              <a:rPr lang="en-US" sz="1800" dirty="0"/>
              <a:t>Any element omissions will result in unintended data loss as this operation is a full replace operation. </a:t>
            </a:r>
          </a:p>
          <a:p>
            <a:pPr>
              <a:lnSpc>
                <a:spcPct val="100000"/>
              </a:lnSpc>
            </a:pPr>
            <a:r>
              <a:rPr lang="en-US" sz="1800" dirty="0"/>
              <a:t>The x-ms-indexing-directive header can be set and submitted for the operation to include or exclude the document from being indexed.</a:t>
            </a:r>
          </a:p>
        </p:txBody>
      </p:sp>
      <p:sp>
        <p:nvSpPr>
          <p:cNvPr id="2" name="Title 1"/>
          <p:cNvSpPr>
            <a:spLocks noGrp="1"/>
          </p:cNvSpPr>
          <p:nvPr>
            <p:ph type="title"/>
          </p:nvPr>
        </p:nvSpPr>
        <p:spPr/>
        <p:txBody>
          <a:bodyPr/>
          <a:lstStyle/>
          <a:p>
            <a:r>
              <a:rPr lang="en-US" dirty="0"/>
              <a:t>Replace Document: PUT</a:t>
            </a:r>
          </a:p>
        </p:txBody>
      </p:sp>
    </p:spTree>
    <p:extLst>
      <p:ext uri="{BB962C8B-B14F-4D97-AF65-F5344CB8AC3E}">
        <p14:creationId xmlns:p14="http://schemas.microsoft.com/office/powerpoint/2010/main" val="239710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t>Agenda</a:t>
            </a:r>
          </a:p>
        </p:txBody>
      </p:sp>
      <p:graphicFrame>
        <p:nvGraphicFramePr>
          <p:cNvPr id="12" name="Diagram 11"/>
          <p:cNvGraphicFramePr/>
          <p:nvPr>
            <p:extLst>
              <p:ext uri="{D42A27DB-BD31-4B8C-83A1-F6EECF244321}">
                <p14:modId xmlns:p14="http://schemas.microsoft.com/office/powerpoint/2010/main" val="4022374483"/>
              </p:ext>
            </p:extLst>
          </p:nvPr>
        </p:nvGraphicFramePr>
        <p:xfrm>
          <a:off x="609066" y="981076"/>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9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Entities in the same partition will be stored together  </a:t>
            </a:r>
          </a:p>
          <a:p>
            <a:pPr algn="l">
              <a:lnSpc>
                <a:spcPct val="150000"/>
              </a:lnSpc>
              <a:spcBef>
                <a:spcPts val="1200"/>
              </a:spcBef>
            </a:pPr>
            <a:r>
              <a:rPr lang="en-US" sz="3200" dirty="0">
                <a:solidFill>
                  <a:srgbClr val="44546A"/>
                </a:solidFill>
                <a:latin typeface="Segoe UI Light" charset="0"/>
              </a:rPr>
              <a:t>Efficient querying and cache locality  </a:t>
            </a:r>
          </a:p>
          <a:p>
            <a:pPr marL="0" indent="0" algn="l">
              <a:lnSpc>
                <a:spcPct val="150000"/>
              </a:lnSpc>
              <a:spcBef>
                <a:spcPts val="1200"/>
              </a:spcBef>
              <a:buNone/>
            </a:pPr>
            <a:r>
              <a:rPr lang="en-US" sz="3200" dirty="0" err="1">
                <a:solidFill>
                  <a:srgbClr val="44546A"/>
                </a:solidFill>
                <a:latin typeface="Segoe UI Light" charset="0"/>
              </a:rPr>
              <a:t>Endeavour</a:t>
            </a:r>
            <a:r>
              <a:rPr lang="en-US" sz="3200" dirty="0">
                <a:solidFill>
                  <a:srgbClr val="44546A"/>
                </a:solidFill>
                <a:latin typeface="Segoe UI Light" charset="0"/>
              </a:rPr>
              <a:t> to include partition key in all queries  </a:t>
            </a:r>
          </a:p>
        </p:txBody>
      </p:sp>
    </p:spTree>
    <p:extLst>
      <p:ext uri="{BB962C8B-B14F-4D97-AF65-F5344CB8AC3E}">
        <p14:creationId xmlns:p14="http://schemas.microsoft.com/office/powerpoint/2010/main" val="3506714378"/>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DELETE https://contosomarketing.documents.azure.com/dbs/XP0mAA==/colls/XP0mAJ3H-AA=/docs/XP0mAJ3H-AAFAAAAAAAAAA== HTTP/1.1</a:t>
            </a:r>
          </a:p>
          <a:p>
            <a:r>
              <a:rPr lang="en-US" dirty="0"/>
              <a:t>Accept: application/json</a:t>
            </a:r>
          </a:p>
          <a:p>
            <a:r>
              <a:rPr lang="en-US" dirty="0"/>
              <a:t>Host: contosomarketing.documents.azure.com</a:t>
            </a:r>
          </a:p>
          <a:p>
            <a:endParaRPr lang="en-US" dirty="0"/>
          </a:p>
          <a:p>
            <a:r>
              <a:rPr lang="en-US" dirty="0"/>
              <a:t>RESPONSE</a:t>
            </a:r>
          </a:p>
          <a:p>
            <a:endParaRPr lang="en-US" dirty="0"/>
          </a:p>
          <a:p>
            <a:r>
              <a:rPr lang="en-US" dirty="0"/>
              <a:t>HTTP/1.1 204 No Content </a:t>
            </a:r>
          </a:p>
          <a:p>
            <a:r>
              <a:rPr lang="en-US" dirty="0"/>
              <a:t>Content-Length: 0 </a:t>
            </a:r>
          </a:p>
          <a:p>
            <a:r>
              <a:rPr lang="en-US" dirty="0"/>
              <a:t>Content-Type: application/json </a:t>
            </a:r>
          </a:p>
          <a:p>
            <a:r>
              <a:rPr lang="en-US" dirty="0"/>
              <a:t>Content-Location: https://contosomarketing.documents.azure.com/dbs/XP0mAA==/colls/XP0mAJ3H-AA=/docs/XP0mAJ3H-AAFAAAAAAAAAA== </a:t>
            </a:r>
          </a:p>
        </p:txBody>
      </p:sp>
      <p:sp>
        <p:nvSpPr>
          <p:cNvPr id="4" name="Text Placeholder 3"/>
          <p:cNvSpPr>
            <a:spLocks noGrp="1"/>
          </p:cNvSpPr>
          <p:nvPr>
            <p:ph type="body" sz="quarter" idx="11"/>
          </p:nvPr>
        </p:nvSpPr>
        <p:spPr/>
        <p:txBody>
          <a:bodyPr>
            <a:normAutofit/>
          </a:bodyPr>
          <a:lstStyle/>
          <a:p>
            <a:pPr>
              <a:lnSpc>
                <a:spcPct val="100000"/>
              </a:lnSpc>
            </a:pPr>
            <a:r>
              <a:rPr lang="en-US" sz="1800" dirty="0"/>
              <a:t>Delete the document resource from the collection.</a:t>
            </a:r>
          </a:p>
          <a:p>
            <a:pPr>
              <a:lnSpc>
                <a:spcPct val="100000"/>
              </a:lnSpc>
            </a:pPr>
            <a:r>
              <a:rPr lang="en-US" sz="1800" dirty="0"/>
              <a:t>204 is returned when the delete operation is successful.</a:t>
            </a:r>
          </a:p>
          <a:p>
            <a:pPr>
              <a:lnSpc>
                <a:spcPct val="100000"/>
              </a:lnSpc>
            </a:pPr>
            <a:r>
              <a:rPr lang="en-US" sz="1800" dirty="0"/>
              <a:t>404 is returned when the document does not exist (the document may have already been deleted).</a:t>
            </a:r>
          </a:p>
        </p:txBody>
      </p:sp>
      <p:sp>
        <p:nvSpPr>
          <p:cNvPr id="2" name="Title 1"/>
          <p:cNvSpPr>
            <a:spLocks noGrp="1"/>
          </p:cNvSpPr>
          <p:nvPr>
            <p:ph type="title"/>
          </p:nvPr>
        </p:nvSpPr>
        <p:spPr/>
        <p:txBody>
          <a:bodyPr/>
          <a:lstStyle/>
          <a:p>
            <a:r>
              <a:rPr lang="en-US" dirty="0"/>
              <a:t>Delete Document</a:t>
            </a:r>
          </a:p>
        </p:txBody>
      </p:sp>
    </p:spTree>
    <p:extLst>
      <p:ext uri="{BB962C8B-B14F-4D97-AF65-F5344CB8AC3E}">
        <p14:creationId xmlns:p14="http://schemas.microsoft.com/office/powerpoint/2010/main" val="1410831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normAutofit fontScale="90000"/>
          </a:bodyPr>
          <a:lstStyle/>
          <a:p>
            <a:r>
              <a:rPr lang="en-US" sz="6000" dirty="0"/>
              <a:t>DocumentDB </a:t>
            </a:r>
            <a:br>
              <a:rPr lang="en-US" sz="6000" dirty="0"/>
            </a:br>
            <a:r>
              <a:rPr lang="en-US" sz="5400" dirty="0"/>
              <a:t>Transactions and Indexing</a:t>
            </a:r>
            <a:br>
              <a:rPr lang="en-US" sz="5400" dirty="0"/>
            </a:br>
            <a:endParaRPr lang="en-US" sz="6000" dirty="0"/>
          </a:p>
        </p:txBody>
      </p:sp>
    </p:spTree>
    <p:extLst>
      <p:ext uri="{BB962C8B-B14F-4D97-AF65-F5344CB8AC3E}">
        <p14:creationId xmlns:p14="http://schemas.microsoft.com/office/powerpoint/2010/main" val="3547961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JavaScript Transactions</a:t>
            </a:r>
          </a:p>
        </p:txBody>
      </p:sp>
      <p:sp>
        <p:nvSpPr>
          <p:cNvPr id="3" name="Text Placeholder 2"/>
          <p:cNvSpPr>
            <a:spLocks noGrp="1"/>
          </p:cNvSpPr>
          <p:nvPr>
            <p:ph type="body" sz="quarter" idx="10"/>
          </p:nvPr>
        </p:nvSpPr>
        <p:spPr>
          <a:xfrm>
            <a:off x="269239" y="1189178"/>
            <a:ext cx="11653523" cy="3551679"/>
          </a:xfrm>
        </p:spPr>
        <p:txBody>
          <a:bodyPr>
            <a:normAutofit lnSpcReduction="10000"/>
          </a:bodyPr>
          <a:lstStyle/>
          <a:p>
            <a:r>
              <a:rPr lang="en-US" sz="3600" dirty="0" err="1">
                <a:solidFill>
                  <a:schemeClr val="accent1"/>
                </a:solidFill>
              </a:rPr>
              <a:t>Transactionally</a:t>
            </a:r>
            <a:r>
              <a:rPr lang="en-US" sz="3600" dirty="0">
                <a:solidFill>
                  <a:schemeClr val="accent1"/>
                </a:solidFill>
              </a:rPr>
              <a:t> process multiple documents with application-defined stored procedures and triggers</a:t>
            </a:r>
          </a:p>
          <a:p>
            <a:pPr defTabSz="914367"/>
            <a:r>
              <a:rPr lang="en-US" sz="2800" dirty="0">
                <a:solidFill>
                  <a:schemeClr val="tx1"/>
                </a:solidFill>
              </a:rPr>
              <a:t>JavaScript as the procedural language</a:t>
            </a:r>
          </a:p>
          <a:p>
            <a:pPr defTabSz="914367"/>
            <a:r>
              <a:rPr lang="en-US" sz="2800" dirty="0">
                <a:solidFill>
                  <a:schemeClr val="tx1"/>
                </a:solidFill>
              </a:rPr>
              <a:t>Execution wrapped in an implicit transaction </a:t>
            </a:r>
          </a:p>
          <a:p>
            <a:pPr defTabSz="914367"/>
            <a:r>
              <a:rPr lang="en-US" sz="2800" dirty="0">
                <a:solidFill>
                  <a:schemeClr val="tx1"/>
                </a:solidFill>
              </a:rPr>
              <a:t>Preregistered and scoped to a collection</a:t>
            </a:r>
          </a:p>
          <a:p>
            <a:pPr defTabSz="914367"/>
            <a:r>
              <a:rPr lang="en-US" sz="2800" dirty="0">
                <a:solidFill>
                  <a:schemeClr val="tx1"/>
                </a:solidFill>
              </a:rPr>
              <a:t>Performed with ACID guarantees</a:t>
            </a:r>
          </a:p>
          <a:p>
            <a:pPr defTabSz="914367"/>
            <a:r>
              <a:rPr lang="en-US" sz="2800" dirty="0">
                <a:solidFill>
                  <a:schemeClr val="tx1"/>
                </a:solidFill>
              </a:rPr>
              <a:t>Triggers invoked as pre- or post-operations</a:t>
            </a:r>
          </a:p>
        </p:txBody>
      </p:sp>
      <p:pic>
        <p:nvPicPr>
          <p:cNvPr id="5" name="Picture 4"/>
          <p:cNvPicPr>
            <a:picLocks noChangeAspect="1"/>
          </p:cNvPicPr>
          <p:nvPr/>
        </p:nvPicPr>
        <p:blipFill>
          <a:blip r:embed="rId3"/>
          <a:stretch>
            <a:fillRect/>
          </a:stretch>
        </p:blipFill>
        <p:spPr>
          <a:xfrm>
            <a:off x="2774159" y="4947837"/>
            <a:ext cx="6643682" cy="1910163"/>
          </a:xfrm>
          <a:prstGeom prst="rect">
            <a:avLst/>
          </a:prstGeom>
        </p:spPr>
      </p:pic>
    </p:spTree>
    <p:extLst>
      <p:ext uri="{BB962C8B-B14F-4D97-AF65-F5344CB8AC3E}">
        <p14:creationId xmlns:p14="http://schemas.microsoft.com/office/powerpoint/2010/main" val="117937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935" y="1350549"/>
            <a:ext cx="6751518" cy="1715380"/>
          </a:xfrm>
        </p:spPr>
        <p:txBody>
          <a:bodyPr>
            <a:noAutofit/>
          </a:bodyPr>
          <a:lstStyle/>
          <a:p>
            <a:pPr defTabSz="896160" fontAlgn="base">
              <a:spcBef>
                <a:spcPct val="0"/>
              </a:spcBef>
              <a:spcAft>
                <a:spcPct val="0"/>
              </a:spcAft>
              <a:defRPr/>
            </a:pPr>
            <a:r>
              <a:rPr lang="en-US" sz="1200" kern="0">
                <a:solidFill>
                  <a:srgbClr val="000000"/>
                </a:solidFill>
              </a:rPr>
              <a:t>client.executeStoredProcedureAsync</a:t>
            </a:r>
          </a:p>
          <a:p>
            <a:pPr defTabSz="896160" fontAlgn="base">
              <a:spcBef>
                <a:spcPct val="0"/>
              </a:spcBef>
              <a:spcAft>
                <a:spcPct val="0"/>
              </a:spcAft>
              <a:defRPr/>
            </a:pPr>
            <a:r>
              <a:rPr lang="en-US" sz="1200" kern="0">
                <a:solidFill>
                  <a:srgbClr val="000000"/>
                </a:solidFill>
              </a:rPr>
              <a:t> ("procs/1234", "MasterChief", "SolidSnake")</a:t>
            </a:r>
            <a:br>
              <a:rPr lang="en-US" sz="1200" kern="0">
                <a:solidFill>
                  <a:srgbClr val="000000"/>
                </a:solidFill>
              </a:rPr>
            </a:br>
            <a:r>
              <a:rPr lang="en-US" sz="1200" kern="0">
                <a:solidFill>
                  <a:srgbClr val="000000"/>
                </a:solidFill>
              </a:rPr>
              <a:t> .then(function (response) {</a:t>
            </a:r>
            <a:br>
              <a:rPr lang="en-US" sz="1200" kern="0">
                <a:solidFill>
                  <a:srgbClr val="000000"/>
                </a:solidFill>
              </a:rPr>
            </a:br>
            <a:r>
              <a:rPr lang="en-US" sz="1200" kern="0">
                <a:solidFill>
                  <a:srgbClr val="000000"/>
                </a:solidFill>
              </a:rPr>
              <a:t>    console.log(“success!");</a:t>
            </a:r>
            <a:br>
              <a:rPr lang="en-US" sz="1200" kern="0">
                <a:solidFill>
                  <a:srgbClr val="000000"/>
                </a:solidFill>
              </a:rPr>
            </a:br>
            <a:r>
              <a:rPr lang="en-US" sz="1200" kern="0">
                <a:solidFill>
                  <a:srgbClr val="000000"/>
                </a:solidFill>
              </a:rPr>
              <a:t>  }, function (err) {</a:t>
            </a:r>
            <a:br>
              <a:rPr lang="en-US" sz="1200" kern="0">
                <a:solidFill>
                  <a:srgbClr val="000000"/>
                </a:solidFill>
              </a:rPr>
            </a:br>
            <a:r>
              <a:rPr lang="en-US" sz="1200" kern="0">
                <a:solidFill>
                  <a:srgbClr val="000000"/>
                </a:solidFill>
              </a:rPr>
              <a:t>   console.log("Failed to swap!", error);</a:t>
            </a:r>
            <a:br>
              <a:rPr lang="en-US" sz="1200" kern="0">
                <a:solidFill>
                  <a:srgbClr val="000000"/>
                </a:solidFill>
              </a:rPr>
            </a:br>
            <a:r>
              <a:rPr lang="en-US" sz="1200" kern="0">
                <a:solidFill>
                  <a:srgbClr val="000000"/>
                </a:solidFill>
              </a:rPr>
              <a:t> }</a:t>
            </a:r>
            <a:br>
              <a:rPr lang="en-US" sz="1200" kern="0">
                <a:solidFill>
                  <a:srgbClr val="000000"/>
                </a:solidFill>
              </a:rPr>
            </a:br>
            <a:r>
              <a:rPr lang="en-US" sz="1200" kern="0">
                <a:solidFill>
                  <a:srgbClr val="000000"/>
                </a:solidFill>
              </a:rPr>
              <a:t>);</a:t>
            </a:r>
            <a:endParaRPr lang="en-US" sz="1200" kern="0" dirty="0">
              <a:solidFill>
                <a:srgbClr val="000000"/>
              </a:solidFill>
              <a:ea typeface="Segoe UI" pitchFamily="34" charset="0"/>
            </a:endParaRPr>
          </a:p>
        </p:txBody>
      </p:sp>
      <p:sp>
        <p:nvSpPr>
          <p:cNvPr id="5" name="Text Placeholder 4"/>
          <p:cNvSpPr>
            <a:spLocks noGrp="1"/>
          </p:cNvSpPr>
          <p:nvPr>
            <p:ph type="body" sz="quarter" idx="11"/>
          </p:nvPr>
        </p:nvSpPr>
        <p:spPr>
          <a:xfrm>
            <a:off x="7374194" y="1173563"/>
            <a:ext cx="4550885" cy="4826970"/>
          </a:xfrm>
        </p:spPr>
        <p:txBody>
          <a:bodyPr>
            <a:noAutofit/>
          </a:bodyPr>
          <a:lstStyle/>
          <a:p>
            <a:pPr lvl="1" defTabSz="896455">
              <a:spcBef>
                <a:spcPts val="980"/>
              </a:spcBef>
              <a:buSzTx/>
              <a:defRPr/>
            </a:pPr>
            <a:r>
              <a:rPr lang="en-US" sz="2000" dirty="0">
                <a:solidFill>
                  <a:schemeClr val="accent1"/>
                </a:solidFill>
              </a:rPr>
              <a:t>Stored procedures and triggers</a:t>
            </a:r>
          </a:p>
          <a:p>
            <a:pPr marL="182880" lvl="1" defTabSz="896455">
              <a:spcAft>
                <a:spcPts val="600"/>
              </a:spcAft>
              <a:buSzTx/>
              <a:defRPr/>
            </a:pPr>
            <a:r>
              <a:rPr lang="en-US" sz="1600" dirty="0">
                <a:solidFill>
                  <a:srgbClr val="494949"/>
                </a:solidFill>
              </a:rPr>
              <a:t>Registered as named, URI addressable, durable resources</a:t>
            </a:r>
          </a:p>
          <a:p>
            <a:pPr marL="182880" lvl="1" defTabSz="896455">
              <a:spcAft>
                <a:spcPts val="600"/>
              </a:spcAft>
              <a:buSzTx/>
              <a:defRPr/>
            </a:pPr>
            <a:r>
              <a:rPr lang="en-US" sz="1600" dirty="0">
                <a:solidFill>
                  <a:srgbClr val="494949"/>
                </a:solidFill>
              </a:rPr>
              <a:t>Scoped to a </a:t>
            </a:r>
            <a:r>
              <a:rPr lang="en-US" sz="1600" dirty="0" err="1">
                <a:solidFill>
                  <a:srgbClr val="494949"/>
                </a:solidFill>
              </a:rPr>
              <a:t>DocumentDB</a:t>
            </a:r>
            <a:r>
              <a:rPr lang="en-US" sz="1600" dirty="0">
                <a:solidFill>
                  <a:srgbClr val="494949"/>
                </a:solidFill>
              </a:rPr>
              <a:t> collection</a:t>
            </a:r>
          </a:p>
          <a:p>
            <a:pPr marL="182880" lvl="1" defTabSz="896455">
              <a:spcAft>
                <a:spcPts val="600"/>
              </a:spcAft>
              <a:buSzTx/>
              <a:defRPr/>
            </a:pPr>
            <a:r>
              <a:rPr lang="en-US" sz="1600" dirty="0">
                <a:solidFill>
                  <a:srgbClr val="494949"/>
                </a:solidFill>
              </a:rPr>
              <a:t>JavaScript as a procedural language to express business logic</a:t>
            </a:r>
          </a:p>
          <a:p>
            <a:pPr lvl="1" defTabSz="896455">
              <a:spcBef>
                <a:spcPts val="980"/>
              </a:spcBef>
              <a:buSzTx/>
              <a:defRPr/>
            </a:pPr>
            <a:r>
              <a:rPr lang="en-US" sz="2000" dirty="0">
                <a:solidFill>
                  <a:schemeClr val="accent1"/>
                </a:solidFill>
              </a:rPr>
              <a:t>Language integration</a:t>
            </a:r>
          </a:p>
          <a:p>
            <a:pPr marL="182880" lvl="1" defTabSz="896455">
              <a:spcAft>
                <a:spcPts val="600"/>
              </a:spcAft>
              <a:buSzTx/>
              <a:defRPr/>
            </a:pPr>
            <a:r>
              <a:rPr lang="en-US" sz="1600" dirty="0">
                <a:solidFill>
                  <a:srgbClr val="494949"/>
                </a:solidFill>
              </a:rPr>
              <a:t>JavaScript throw statement aborts the transaction</a:t>
            </a:r>
          </a:p>
          <a:p>
            <a:pPr lvl="1" defTabSz="896455">
              <a:spcBef>
                <a:spcPts val="980"/>
              </a:spcBef>
              <a:buSzTx/>
              <a:defRPr/>
            </a:pPr>
            <a:r>
              <a:rPr lang="en-US" sz="2000" dirty="0">
                <a:solidFill>
                  <a:schemeClr val="accent1"/>
                </a:solidFill>
              </a:rPr>
              <a:t>Execution</a:t>
            </a:r>
          </a:p>
          <a:p>
            <a:pPr marL="182880" lvl="1" defTabSz="896455">
              <a:spcAft>
                <a:spcPts val="600"/>
              </a:spcAft>
              <a:buSzTx/>
              <a:defRPr/>
            </a:pPr>
            <a:r>
              <a:rPr lang="en-US" sz="1600" dirty="0">
                <a:solidFill>
                  <a:srgbClr val="494949"/>
                </a:solidFill>
              </a:rPr>
              <a:t>JavaScript runtime is hosted on each replica</a:t>
            </a:r>
          </a:p>
          <a:p>
            <a:pPr marL="182880" lvl="1" defTabSz="896455">
              <a:spcAft>
                <a:spcPts val="600"/>
              </a:spcAft>
              <a:buSzTx/>
              <a:defRPr/>
            </a:pPr>
            <a:r>
              <a:rPr lang="en-US" sz="1600" dirty="0">
                <a:solidFill>
                  <a:srgbClr val="494949"/>
                </a:solidFill>
              </a:rPr>
              <a:t>Pre-compiled on registration</a:t>
            </a:r>
          </a:p>
          <a:p>
            <a:pPr marL="182880" lvl="1" defTabSz="896455">
              <a:spcAft>
                <a:spcPts val="600"/>
              </a:spcAft>
              <a:buSzTx/>
              <a:defRPr/>
            </a:pPr>
            <a:r>
              <a:rPr lang="en-US" sz="1600" dirty="0">
                <a:solidFill>
                  <a:srgbClr val="494949"/>
                </a:solidFill>
              </a:rPr>
              <a:t>Entire procedure is wrapped in an implicit database transaction</a:t>
            </a:r>
          </a:p>
          <a:p>
            <a:pPr marL="182880" lvl="1" defTabSz="896455">
              <a:spcAft>
                <a:spcPts val="600"/>
              </a:spcAft>
              <a:buSzTx/>
              <a:defRPr/>
            </a:pPr>
            <a:r>
              <a:rPr lang="en-US" sz="1600" dirty="0">
                <a:solidFill>
                  <a:srgbClr val="494949"/>
                </a:solidFill>
              </a:rPr>
              <a:t>Execution is fully resource governed and sandboxed</a:t>
            </a:r>
          </a:p>
          <a:p>
            <a:endParaRPr lang="en-US" sz="3200" dirty="0"/>
          </a:p>
        </p:txBody>
      </p:sp>
      <p:sp>
        <p:nvSpPr>
          <p:cNvPr id="3" name="Title 2"/>
          <p:cNvSpPr>
            <a:spLocks noGrp="1"/>
          </p:cNvSpPr>
          <p:nvPr>
            <p:ph type="title"/>
          </p:nvPr>
        </p:nvSpPr>
        <p:spPr/>
        <p:txBody>
          <a:bodyPr/>
          <a:lstStyle/>
          <a:p>
            <a:r>
              <a:rPr lang="en-US" dirty="0"/>
              <a:t>JavaScript Transactions</a:t>
            </a:r>
          </a:p>
        </p:txBody>
      </p:sp>
      <p:sp>
        <p:nvSpPr>
          <p:cNvPr id="11" name="Text Placeholder 1"/>
          <p:cNvSpPr txBox="1">
            <a:spLocks/>
          </p:cNvSpPr>
          <p:nvPr/>
        </p:nvSpPr>
        <p:spPr>
          <a:xfrm>
            <a:off x="435935" y="3208514"/>
            <a:ext cx="6751518" cy="3144356"/>
          </a:xfrm>
          <a:prstGeom prst="rect">
            <a:avLst/>
          </a:prstGeom>
          <a:solidFill>
            <a:schemeClr val="bg1">
              <a:lumMod val="95000"/>
            </a:schemeClr>
          </a:solidFill>
          <a:ln w="76200">
            <a:solidFill>
              <a:srgbClr val="0072C6"/>
            </a:solidFill>
          </a:ln>
        </p:spPr>
        <p:txBody>
          <a:bodyPr vert="horz" wrap="square" lIns="182880" tIns="146304" rIns="18288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419">
              <a:defRPr/>
            </a:pPr>
            <a:r>
              <a:rPr lang="en-US" sz="1200" kern="0" dirty="0">
                <a:solidFill>
                  <a:srgbClr val="000000"/>
                </a:solidFill>
              </a:rPr>
              <a:t>function(playerId1, playerId2) {</a:t>
            </a:r>
            <a:br>
              <a:rPr lang="en-US" sz="1200" kern="0" dirty="0">
                <a:solidFill>
                  <a:srgbClr val="000000"/>
                </a:solidFill>
              </a:rPr>
            </a:br>
            <a:r>
              <a:rPr lang="en-US" sz="1200" kern="0" dirty="0">
                <a:solidFill>
                  <a:srgbClr val="000000"/>
                </a:solidFill>
              </a:rPr>
              <a:t>    </a:t>
            </a:r>
            <a:r>
              <a:rPr lang="en-US" sz="1200" kern="0" dirty="0" err="1">
                <a:solidFill>
                  <a:srgbClr val="000000"/>
                </a:solidFill>
              </a:rPr>
              <a:t>var</a:t>
            </a:r>
            <a:r>
              <a:rPr lang="en-US" sz="1200" kern="0" dirty="0">
                <a:solidFill>
                  <a:srgbClr val="000000"/>
                </a:solidFill>
              </a:rPr>
              <a:t> collection = </a:t>
            </a:r>
            <a:r>
              <a:rPr lang="en-US" sz="1200" kern="0" dirty="0" err="1">
                <a:solidFill>
                  <a:srgbClr val="000000"/>
                </a:solidFill>
              </a:rPr>
              <a:t>getContext</a:t>
            </a:r>
            <a:r>
              <a:rPr lang="en-US" sz="1200" kern="0" dirty="0">
                <a:solidFill>
                  <a:srgbClr val="000000"/>
                </a:solidFill>
              </a:rPr>
              <a:t>().</a:t>
            </a:r>
            <a:r>
              <a:rPr lang="en-US" sz="1200" kern="0" dirty="0" err="1">
                <a:solidFill>
                  <a:srgbClr val="000000"/>
                </a:solidFill>
              </a:rPr>
              <a:t>getCollection</a:t>
            </a:r>
            <a:r>
              <a:rPr lang="en-US" sz="1200" kern="0" dirty="0">
                <a:solidFill>
                  <a:srgbClr val="000000"/>
                </a:solidFill>
              </a:rPr>
              <a:t>();</a:t>
            </a:r>
          </a:p>
          <a:p>
            <a:pPr defTabSz="896419">
              <a:defRPr/>
            </a:pPr>
            <a:r>
              <a:rPr lang="en-US" sz="1200" kern="0" dirty="0">
                <a:solidFill>
                  <a:srgbClr val="000000"/>
                </a:solidFill>
              </a:rPr>
              <a:t>    </a:t>
            </a:r>
            <a:r>
              <a:rPr lang="en-US" sz="1200" kern="0" dirty="0" err="1">
                <a:solidFill>
                  <a:srgbClr val="000000"/>
                </a:solidFill>
              </a:rPr>
              <a:t>var</a:t>
            </a:r>
            <a:r>
              <a:rPr lang="en-US" sz="1200" kern="0" dirty="0">
                <a:solidFill>
                  <a:srgbClr val="000000"/>
                </a:solidFill>
              </a:rPr>
              <a:t> </a:t>
            </a:r>
            <a:r>
              <a:rPr lang="en-US" sz="1200" kern="0" dirty="0" err="1">
                <a:solidFill>
                  <a:srgbClr val="000000"/>
                </a:solidFill>
              </a:rPr>
              <a:t>playersToSwap</a:t>
            </a:r>
            <a:r>
              <a:rPr lang="en-US" sz="1200" kern="0" dirty="0">
                <a:solidFill>
                  <a:srgbClr val="000000"/>
                </a:solidFill>
              </a:rPr>
              <a:t> = </a:t>
            </a:r>
            <a:r>
              <a:rPr lang="en-US" sz="1200" kern="0" dirty="0" err="1">
                <a:solidFill>
                  <a:srgbClr val="000000"/>
                </a:solidFill>
              </a:rPr>
              <a:t>collection.</a:t>
            </a:r>
            <a:r>
              <a:rPr lang="en-US" sz="1400" kern="0" dirty="0" err="1">
                <a:solidFill>
                  <a:srgbClr val="000000"/>
                </a:solidFill>
              </a:rPr>
              <a:t>filterDocuments</a:t>
            </a:r>
            <a:r>
              <a:rPr lang="en-US" sz="1200" kern="0" dirty="0">
                <a:solidFill>
                  <a:srgbClr val="000000"/>
                </a:solidFill>
              </a:rPr>
              <a:t>(function (document) {</a:t>
            </a:r>
            <a:br>
              <a:rPr lang="en-US" sz="1200" kern="0" dirty="0">
                <a:solidFill>
                  <a:srgbClr val="000000"/>
                </a:solidFill>
              </a:rPr>
            </a:br>
            <a:r>
              <a:rPr lang="en-US" sz="1200" kern="0" dirty="0">
                <a:solidFill>
                  <a:srgbClr val="000000"/>
                </a:solidFill>
              </a:rPr>
              <a:t>        return (document.id == playerId1 || document.id == playerId2);</a:t>
            </a:r>
            <a:br>
              <a:rPr lang="en-US" sz="1200" kern="0" dirty="0">
                <a:solidFill>
                  <a:srgbClr val="000000"/>
                </a:solidFill>
              </a:rPr>
            </a:br>
            <a:r>
              <a:rPr lang="en-US" sz="1200" kern="0" dirty="0">
                <a:solidFill>
                  <a:srgbClr val="000000"/>
                </a:solidFill>
              </a:rPr>
              <a:t>    });</a:t>
            </a:r>
            <a:br>
              <a:rPr lang="en-US" sz="1200" kern="0" dirty="0">
                <a:solidFill>
                  <a:srgbClr val="000000"/>
                </a:solidFill>
              </a:rPr>
            </a:br>
            <a:r>
              <a:rPr lang="en-US" sz="1200" kern="0" dirty="0">
                <a:solidFill>
                  <a:srgbClr val="000000"/>
                </a:solidFill>
              </a:rPr>
              <a:t>    </a:t>
            </a:r>
            <a:r>
              <a:rPr lang="en-US" sz="1200" kern="0" dirty="0" err="1">
                <a:solidFill>
                  <a:srgbClr val="000000"/>
                </a:solidFill>
              </a:rPr>
              <a:t>var</a:t>
            </a:r>
            <a:r>
              <a:rPr lang="en-US" sz="1200" kern="0" dirty="0">
                <a:solidFill>
                  <a:srgbClr val="000000"/>
                </a:solidFill>
              </a:rPr>
              <a:t> player1 = </a:t>
            </a:r>
            <a:r>
              <a:rPr lang="en-US" sz="1200" kern="0" dirty="0" err="1">
                <a:solidFill>
                  <a:srgbClr val="000000"/>
                </a:solidFill>
              </a:rPr>
              <a:t>playersToSwap</a:t>
            </a:r>
            <a:r>
              <a:rPr lang="en-US" sz="1200" kern="0" dirty="0">
                <a:solidFill>
                  <a:srgbClr val="000000"/>
                </a:solidFill>
              </a:rPr>
              <a:t>[0], player2 = </a:t>
            </a:r>
            <a:r>
              <a:rPr lang="en-US" sz="1200" kern="0" dirty="0" err="1">
                <a:solidFill>
                  <a:srgbClr val="000000"/>
                </a:solidFill>
              </a:rPr>
              <a:t>playersToSwap</a:t>
            </a:r>
            <a:r>
              <a:rPr lang="en-US" sz="1200" kern="0" dirty="0">
                <a:solidFill>
                  <a:srgbClr val="000000"/>
                </a:solidFill>
              </a:rPr>
              <a:t>[1];</a:t>
            </a:r>
            <a:br>
              <a:rPr lang="en-US" sz="1200" kern="0" dirty="0">
                <a:solidFill>
                  <a:srgbClr val="000000"/>
                </a:solidFill>
              </a:rPr>
            </a:br>
            <a:r>
              <a:rPr lang="en-US" sz="1200" kern="0" dirty="0">
                <a:solidFill>
                  <a:srgbClr val="000000"/>
                </a:solidFill>
              </a:rPr>
              <a:t> </a:t>
            </a:r>
            <a:br>
              <a:rPr lang="en-US" sz="1200" kern="0" dirty="0">
                <a:solidFill>
                  <a:srgbClr val="000000"/>
                </a:solidFill>
              </a:rPr>
            </a:br>
            <a:r>
              <a:rPr lang="en-US" sz="1200" kern="0" dirty="0">
                <a:solidFill>
                  <a:srgbClr val="000000"/>
                </a:solidFill>
              </a:rPr>
              <a:t>    </a:t>
            </a:r>
            <a:r>
              <a:rPr lang="en-US" sz="1200" kern="0" dirty="0" err="1">
                <a:solidFill>
                  <a:srgbClr val="000000"/>
                </a:solidFill>
              </a:rPr>
              <a:t>var</a:t>
            </a:r>
            <a:r>
              <a:rPr lang="en-US" sz="1200" kern="0" dirty="0">
                <a:solidFill>
                  <a:srgbClr val="000000"/>
                </a:solidFill>
              </a:rPr>
              <a:t> player1ItemTemp = player1.item;</a:t>
            </a:r>
            <a:br>
              <a:rPr lang="en-US" sz="1200" kern="0" dirty="0">
                <a:solidFill>
                  <a:srgbClr val="000000"/>
                </a:solidFill>
              </a:rPr>
            </a:br>
            <a:r>
              <a:rPr lang="en-US" sz="1200" kern="0" dirty="0">
                <a:solidFill>
                  <a:srgbClr val="000000"/>
                </a:solidFill>
              </a:rPr>
              <a:t>    player1.item = player2.item;</a:t>
            </a:r>
            <a:br>
              <a:rPr lang="en-US" sz="1200" kern="0" dirty="0">
                <a:solidFill>
                  <a:srgbClr val="000000"/>
                </a:solidFill>
              </a:rPr>
            </a:br>
            <a:r>
              <a:rPr lang="en-US" sz="1200" kern="0" dirty="0">
                <a:solidFill>
                  <a:srgbClr val="000000"/>
                </a:solidFill>
              </a:rPr>
              <a:t>    player2.item = player1ItemTemp;</a:t>
            </a:r>
          </a:p>
          <a:p>
            <a:pPr defTabSz="896419">
              <a:defRPr/>
            </a:pPr>
            <a:r>
              <a:rPr lang="en-US" sz="1200" kern="0" dirty="0">
                <a:solidFill>
                  <a:srgbClr val="000000"/>
                </a:solidFill>
              </a:rPr>
              <a:t>    </a:t>
            </a:r>
            <a:r>
              <a:rPr lang="en-US" sz="1200" kern="0" dirty="0" err="1">
                <a:solidFill>
                  <a:srgbClr val="000000"/>
                </a:solidFill>
              </a:rPr>
              <a:t>collection.</a:t>
            </a:r>
            <a:r>
              <a:rPr lang="en-US" sz="1400" kern="0" dirty="0" err="1">
                <a:solidFill>
                  <a:srgbClr val="000000"/>
                </a:solidFill>
              </a:rPr>
              <a:t>replaceDocument</a:t>
            </a:r>
            <a:r>
              <a:rPr lang="en-US" sz="1200" kern="0" dirty="0">
                <a:solidFill>
                  <a:srgbClr val="000000"/>
                </a:solidFill>
              </a:rPr>
              <a:t>(player1)</a:t>
            </a:r>
            <a:br>
              <a:rPr lang="en-US" sz="1200" kern="0" dirty="0">
                <a:solidFill>
                  <a:srgbClr val="000000"/>
                </a:solidFill>
              </a:rPr>
            </a:br>
            <a:r>
              <a:rPr lang="en-US" sz="1200" kern="0" dirty="0">
                <a:solidFill>
                  <a:srgbClr val="000000"/>
                </a:solidFill>
              </a:rPr>
              <a:t>        .then(function() { return </a:t>
            </a:r>
            <a:r>
              <a:rPr lang="en-US" sz="1200" kern="0" dirty="0" err="1">
                <a:solidFill>
                  <a:srgbClr val="000000"/>
                </a:solidFill>
              </a:rPr>
              <a:t>collection.</a:t>
            </a:r>
            <a:r>
              <a:rPr lang="en-US" sz="1400" kern="0" dirty="0" err="1">
                <a:solidFill>
                  <a:srgbClr val="000000"/>
                </a:solidFill>
              </a:rPr>
              <a:t>replaceDocument</a:t>
            </a:r>
            <a:r>
              <a:rPr lang="en-US" sz="1200" kern="0" dirty="0">
                <a:solidFill>
                  <a:srgbClr val="000000"/>
                </a:solidFill>
              </a:rPr>
              <a:t>(player2); })</a:t>
            </a:r>
            <a:br>
              <a:rPr lang="en-US" sz="1200" kern="0" dirty="0">
                <a:solidFill>
                  <a:srgbClr val="000000"/>
                </a:solidFill>
              </a:rPr>
            </a:br>
            <a:r>
              <a:rPr lang="en-US" sz="1200" kern="0" dirty="0">
                <a:solidFill>
                  <a:srgbClr val="000000"/>
                </a:solidFill>
              </a:rPr>
              <a:t>        .fail(function(error){ </a:t>
            </a:r>
            <a:r>
              <a:rPr lang="en-US" sz="1400" kern="0" dirty="0">
                <a:solidFill>
                  <a:srgbClr val="000000"/>
                </a:solidFill>
              </a:rPr>
              <a:t>throw </a:t>
            </a:r>
            <a:r>
              <a:rPr lang="en-US" sz="1200" kern="0" dirty="0">
                <a:solidFill>
                  <a:srgbClr val="000000"/>
                </a:solidFill>
              </a:rPr>
              <a:t>'Unable to update players, abort'; });</a:t>
            </a:r>
            <a:br>
              <a:rPr lang="en-US" sz="1200" kern="0" dirty="0">
                <a:solidFill>
                  <a:srgbClr val="000000"/>
                </a:solidFill>
              </a:rPr>
            </a:br>
            <a:r>
              <a:rPr lang="en-US" sz="1200" kern="0" dirty="0">
                <a:solidFill>
                  <a:srgbClr val="000000"/>
                </a:solidFill>
              </a:rPr>
              <a:t>}</a:t>
            </a:r>
            <a:endParaRPr lang="en-US" sz="1200" kern="0" dirty="0">
              <a:solidFill>
                <a:srgbClr val="000000"/>
              </a:solidFill>
              <a:ea typeface="Segoe UI" pitchFamily="34" charset="0"/>
            </a:endParaRPr>
          </a:p>
        </p:txBody>
      </p:sp>
      <p:sp>
        <p:nvSpPr>
          <p:cNvPr id="6" name="Rectangle 5"/>
          <p:cNvSpPr/>
          <p:nvPr/>
        </p:nvSpPr>
        <p:spPr>
          <a:xfrm>
            <a:off x="6319372" y="2626256"/>
            <a:ext cx="822661" cy="369332"/>
          </a:xfrm>
          <a:prstGeom prst="rect">
            <a:avLst/>
          </a:prstGeom>
        </p:spPr>
        <p:txBody>
          <a:bodyPr wrap="none">
            <a:spAutoFit/>
          </a:bodyPr>
          <a:lstStyle/>
          <a:p>
            <a:pPr defTabSz="896419">
              <a:defRPr/>
            </a:pPr>
            <a:r>
              <a:rPr lang="en-US" b="1" kern="0" dirty="0">
                <a:solidFill>
                  <a:srgbClr val="000000"/>
                </a:solidFill>
              </a:rPr>
              <a:t>Client</a:t>
            </a:r>
          </a:p>
        </p:txBody>
      </p:sp>
      <p:sp>
        <p:nvSpPr>
          <p:cNvPr id="7" name="Rectangle 6"/>
          <p:cNvSpPr/>
          <p:nvPr/>
        </p:nvSpPr>
        <p:spPr>
          <a:xfrm>
            <a:off x="5976865" y="5901473"/>
            <a:ext cx="1210588" cy="369332"/>
          </a:xfrm>
          <a:prstGeom prst="rect">
            <a:avLst/>
          </a:prstGeom>
        </p:spPr>
        <p:txBody>
          <a:bodyPr wrap="none">
            <a:spAutoFit/>
          </a:bodyPr>
          <a:lstStyle/>
          <a:p>
            <a:pPr defTabSz="896419">
              <a:defRPr/>
            </a:pPr>
            <a:r>
              <a:rPr lang="en-US" b="1" kern="0" dirty="0">
                <a:solidFill>
                  <a:srgbClr val="000000"/>
                </a:solidFill>
              </a:rPr>
              <a:t>Database</a:t>
            </a:r>
          </a:p>
        </p:txBody>
      </p:sp>
    </p:spTree>
    <p:extLst>
      <p:ext uri="{BB962C8B-B14F-4D97-AF65-F5344CB8AC3E}">
        <p14:creationId xmlns:p14="http://schemas.microsoft.com/office/powerpoint/2010/main" val="89215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DocumentDB: Consistency Levels</a:t>
            </a:r>
          </a:p>
        </p:txBody>
      </p:sp>
      <p:graphicFrame>
        <p:nvGraphicFramePr>
          <p:cNvPr id="15" name="Content Placeholder 14"/>
          <p:cNvGraphicFramePr>
            <a:graphicFrameLocks noGrp="1"/>
          </p:cNvGraphicFramePr>
          <p:nvPr>
            <p:ph idx="4294967295"/>
            <p:extLst/>
          </p:nvPr>
        </p:nvGraphicFramePr>
        <p:xfrm>
          <a:off x="678422" y="2472966"/>
          <a:ext cx="10733340" cy="3452130"/>
        </p:xfrm>
        <a:graphic>
          <a:graphicData uri="http://schemas.openxmlformats.org/drawingml/2006/table">
            <a:tbl>
              <a:tblPr>
                <a:tableStyleId>{5C22544A-7EE6-4342-B048-85BDC9FD1C3A}</a:tableStyleId>
              </a:tblPr>
              <a:tblGrid>
                <a:gridCol w="1788890">
                  <a:extLst>
                    <a:ext uri="{9D8B030D-6E8A-4147-A177-3AD203B41FA5}">
                      <a16:colId xmlns:a16="http://schemas.microsoft.com/office/drawing/2014/main" val="20000"/>
                    </a:ext>
                  </a:extLst>
                </a:gridCol>
                <a:gridCol w="1788890">
                  <a:extLst>
                    <a:ext uri="{9D8B030D-6E8A-4147-A177-3AD203B41FA5}">
                      <a16:colId xmlns:a16="http://schemas.microsoft.com/office/drawing/2014/main" val="20001"/>
                    </a:ext>
                  </a:extLst>
                </a:gridCol>
                <a:gridCol w="1788890">
                  <a:extLst>
                    <a:ext uri="{9D8B030D-6E8A-4147-A177-3AD203B41FA5}">
                      <a16:colId xmlns:a16="http://schemas.microsoft.com/office/drawing/2014/main" val="20002"/>
                    </a:ext>
                  </a:extLst>
                </a:gridCol>
                <a:gridCol w="1788890">
                  <a:extLst>
                    <a:ext uri="{9D8B030D-6E8A-4147-A177-3AD203B41FA5}">
                      <a16:colId xmlns:a16="http://schemas.microsoft.com/office/drawing/2014/main" val="20003"/>
                    </a:ext>
                  </a:extLst>
                </a:gridCol>
                <a:gridCol w="1788890">
                  <a:extLst>
                    <a:ext uri="{9D8B030D-6E8A-4147-A177-3AD203B41FA5}">
                      <a16:colId xmlns:a16="http://schemas.microsoft.com/office/drawing/2014/main" val="20004"/>
                    </a:ext>
                  </a:extLst>
                </a:gridCol>
                <a:gridCol w="1788890">
                  <a:extLst>
                    <a:ext uri="{9D8B030D-6E8A-4147-A177-3AD203B41FA5}">
                      <a16:colId xmlns:a16="http://schemas.microsoft.com/office/drawing/2014/main" val="20005"/>
                    </a:ext>
                  </a:extLst>
                </a:gridCol>
              </a:tblGrid>
              <a:tr h="662387">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gridSpan="4">
                  <a:txBody>
                    <a:bodyPr/>
                    <a:lstStyle/>
                    <a:p>
                      <a:r>
                        <a:rPr lang="en-US" sz="2000" dirty="0">
                          <a:solidFill>
                            <a:schemeClr val="bg1"/>
                          </a:solidFill>
                          <a:latin typeface="+mj-lt"/>
                        </a:rPr>
                        <a:t>Data consistency policy</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hMerge="1">
                  <a:txBody>
                    <a:bodyPr/>
                    <a:lstStyle/>
                    <a:p>
                      <a:endParaRPr lang="en-US" sz="3200" dirty="0">
                        <a:solidFill>
                          <a:schemeClr val="bg2"/>
                        </a:solidFill>
                      </a:endParaRPr>
                    </a:p>
                  </a:txBody>
                  <a:tcPr marL="121920" marR="121920" marT="60960" marB="60960"/>
                </a:tc>
                <a:tc hMerge="1">
                  <a:txBody>
                    <a:bodyPr/>
                    <a:lstStyle/>
                    <a:p>
                      <a:endParaRPr lang="en-US" sz="3200" dirty="0">
                        <a:solidFill>
                          <a:schemeClr val="bg2"/>
                        </a:solidFill>
                      </a:endParaRPr>
                    </a:p>
                  </a:txBody>
                  <a:tcPr marL="121920" marR="121920" marT="60960" marB="60960"/>
                </a:tc>
                <a:tc hMerge="1">
                  <a:txBody>
                    <a:bodyPr/>
                    <a:lstStyle/>
                    <a:p>
                      <a:endParaRPr lang="en-US" sz="3200" dirty="0">
                        <a:solidFill>
                          <a:schemeClr val="bg2"/>
                        </a:solidFill>
                      </a:endParaRPr>
                    </a:p>
                  </a:txBody>
                  <a:tcPr marL="121920" marR="121920" marT="60960" marB="60960"/>
                </a:tc>
                <a:extLst>
                  <a:ext uri="{0D108BD9-81ED-4DB2-BD59-A6C34878D82A}">
                    <a16:rowId xmlns:a16="http://schemas.microsoft.com/office/drawing/2014/main" val="10000"/>
                  </a:ext>
                </a:extLst>
              </a:tr>
              <a:tr h="927342">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sz="2000" dirty="0">
                          <a:solidFill>
                            <a:schemeClr val="bg1"/>
                          </a:solidFill>
                          <a:latin typeface="+mj-lt"/>
                        </a:rPr>
                        <a:t>Strong</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a:solidFill>
                            <a:schemeClr val="bg1"/>
                          </a:solidFill>
                          <a:latin typeface="+mj-lt"/>
                        </a:rPr>
                        <a:t>Bounded</a:t>
                      </a:r>
                      <a:r>
                        <a:rPr lang="en-US" sz="2000" baseline="0" dirty="0">
                          <a:solidFill>
                            <a:schemeClr val="bg1"/>
                          </a:solidFill>
                          <a:latin typeface="+mj-lt"/>
                        </a:rPr>
                        <a:t> Staleness</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a:solidFill>
                            <a:schemeClr val="bg1"/>
                          </a:solidFill>
                          <a:latin typeface="+mj-lt"/>
                        </a:rPr>
                        <a:t>Session</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a:solidFill>
                            <a:schemeClr val="bg1"/>
                          </a:solidFill>
                          <a:latin typeface="+mj-lt"/>
                        </a:rPr>
                        <a:t>Eventual</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935059">
                <a:tc rowSpan="2">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mj-lt"/>
                        </a:rPr>
                        <a:t>Indexing mode</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a:solidFill>
                            <a:schemeClr val="bg1"/>
                          </a:solidFill>
                          <a:latin typeface="+mj-lt"/>
                        </a:rPr>
                        <a:t>Lazy</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a:solidFill>
                            <a:schemeClr val="tx1"/>
                          </a:solidFill>
                          <a:latin typeface="+mj-lt"/>
                        </a:rPr>
                        <a:t>Eventual</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a:solidFill>
                            <a:schemeClr val="tx1"/>
                          </a:solidFill>
                          <a:latin typeface="+mj-lt"/>
                        </a:rPr>
                        <a:t>Eventual</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a:solidFill>
                            <a:schemeClr val="tx1"/>
                          </a:solidFill>
                          <a:latin typeface="+mj-lt"/>
                        </a:rPr>
                        <a:t>Eventual</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a:solidFill>
                            <a:schemeClr val="tx1"/>
                          </a:solidFill>
                          <a:latin typeface="+mj-lt"/>
                        </a:rPr>
                        <a:t>Eventual</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927342">
                <a:tc vMerge="1">
                  <a:txBody>
                    <a:bodyPr/>
                    <a:lstStyle/>
                    <a:p>
                      <a:endParaRPr lang="en-US" sz="3200" dirty="0">
                        <a:solidFill>
                          <a:schemeClr val="tx1"/>
                        </a:solidFill>
                      </a:endParaRPr>
                    </a:p>
                  </a:txBody>
                  <a:tcPr marL="121920" marR="121920" marT="60960" marB="60960"/>
                </a:tc>
                <a:tc>
                  <a:txBody>
                    <a:bodyPr/>
                    <a:lstStyle/>
                    <a:p>
                      <a:r>
                        <a:rPr lang="en-US" sz="2000" dirty="0">
                          <a:solidFill>
                            <a:schemeClr val="bg1"/>
                          </a:solidFill>
                          <a:latin typeface="+mj-lt"/>
                        </a:rPr>
                        <a:t>Consistent</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a:solidFill>
                            <a:schemeClr val="tx1"/>
                          </a:solidFill>
                          <a:latin typeface="+mj-lt"/>
                        </a:rPr>
                        <a:t>Strong</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a:solidFill>
                            <a:schemeClr val="tx1"/>
                          </a:solidFill>
                          <a:latin typeface="+mj-lt"/>
                        </a:rPr>
                        <a:t>Bounded Staleness</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a:solidFill>
                            <a:schemeClr val="tx1"/>
                          </a:solidFill>
                          <a:latin typeface="+mj-lt"/>
                        </a:rPr>
                        <a:t>Session</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a:solidFill>
                            <a:schemeClr val="tx1"/>
                          </a:solidFill>
                          <a:latin typeface="+mj-lt"/>
                        </a:rPr>
                        <a:t>Eventual</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0" name="TextBox 19"/>
          <p:cNvSpPr txBox="1"/>
          <p:nvPr/>
        </p:nvSpPr>
        <p:spPr>
          <a:xfrm>
            <a:off x="395689" y="1573414"/>
            <a:ext cx="11529391" cy="461665"/>
          </a:xfrm>
          <a:prstGeom prst="rect">
            <a:avLst/>
          </a:prstGeom>
          <a:noFill/>
        </p:spPr>
        <p:txBody>
          <a:bodyPr wrap="square" rtlCol="0">
            <a:spAutoFit/>
          </a:bodyPr>
          <a:lstStyle/>
          <a:p>
            <a:pPr defTabSz="609585"/>
            <a:r>
              <a:rPr lang="en-US" sz="2400" dirty="0">
                <a:latin typeface="+mj-lt"/>
              </a:rPr>
              <a:t>DocumentDB lets you trade off latency vs. consistency for direct reads and queries</a:t>
            </a:r>
          </a:p>
        </p:txBody>
      </p:sp>
    </p:spTree>
    <p:extLst>
      <p:ext uri="{BB962C8B-B14F-4D97-AF65-F5344CB8AC3E}">
        <p14:creationId xmlns:p14="http://schemas.microsoft.com/office/powerpoint/2010/main" val="19828131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164826" y="1283106"/>
            <a:ext cx="5382133" cy="5248369"/>
          </a:xfrm>
        </p:spPr>
        <p:txBody>
          <a:bodyPr>
            <a:noAutofit/>
          </a:bodyPr>
          <a:lstStyle/>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Strong: </a:t>
            </a:r>
            <a:r>
              <a:rPr lang="en-US" sz="2000" dirty="0">
                <a:latin typeface="Segoe UI Light" panose="020B0502040204020203" pitchFamily="34" charset="0"/>
                <a:cs typeface="Segoe UI Light" panose="020B0502040204020203" pitchFamily="34" charset="0"/>
              </a:rPr>
              <a:t>Guarantees that a write is only visible after it is committed durably by the majority quorum of replicas and reads are always acknowledged by the majority read quorum</a:t>
            </a:r>
          </a:p>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Session: </a:t>
            </a:r>
            <a:r>
              <a:rPr lang="en-US" sz="2000" dirty="0">
                <a:latin typeface="Segoe UI Light" panose="020B0502040204020203" pitchFamily="34" charset="0"/>
                <a:cs typeface="Segoe UI Light" panose="020B0502040204020203" pitchFamily="34" charset="0"/>
              </a:rPr>
              <a:t>Provides predictable read consistency for a session while offering the low latency writes; reads are also low latency as a read will be served by a single replica</a:t>
            </a:r>
          </a:p>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Bounded Staleness: </a:t>
            </a:r>
            <a:r>
              <a:rPr lang="en-US" sz="2000" dirty="0">
                <a:latin typeface="Segoe UI Light" panose="020B0502040204020203" pitchFamily="34" charset="0"/>
                <a:cs typeface="Segoe UI Light" panose="020B0502040204020203" pitchFamily="34" charset="0"/>
              </a:rPr>
              <a:t>Bounded Staleness consistency guarantees the total order of propagation of writes but reads may lag writes by N seconds or operations (configurable)</a:t>
            </a:r>
          </a:p>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Eventual: </a:t>
            </a:r>
            <a:r>
              <a:rPr lang="en-US" sz="2000" dirty="0">
                <a:latin typeface="Segoe UI Light" panose="020B0502040204020203" pitchFamily="34" charset="0"/>
                <a:cs typeface="Segoe UI Light" panose="020B0502040204020203" pitchFamily="34" charset="0"/>
              </a:rPr>
              <a:t>Eventual consistency is the weakest form of consistency wherein a client may get the values which are older than the ones it had seen before, over time</a:t>
            </a:r>
          </a:p>
          <a:p>
            <a:pPr>
              <a:lnSpc>
                <a:spcPct val="100000"/>
              </a:lnSpc>
              <a:spcBef>
                <a:spcPts val="600"/>
              </a:spcBef>
            </a:pPr>
            <a:endParaRPr lang="en-US" sz="2000" dirty="0"/>
          </a:p>
        </p:txBody>
      </p:sp>
      <p:sp>
        <p:nvSpPr>
          <p:cNvPr id="2" name="Title 1"/>
          <p:cNvSpPr>
            <a:spLocks noGrp="1"/>
          </p:cNvSpPr>
          <p:nvPr>
            <p:ph type="title"/>
          </p:nvPr>
        </p:nvSpPr>
        <p:spPr/>
        <p:txBody>
          <a:bodyPr/>
          <a:lstStyle/>
          <a:p>
            <a:r>
              <a:rPr lang="en-US" dirty="0"/>
              <a:t>DocumentDB: Consistency Levels</a:t>
            </a:r>
          </a:p>
        </p:txBody>
      </p:sp>
      <p:pic>
        <p:nvPicPr>
          <p:cNvPr id="7" name="Picture 6"/>
          <p:cNvPicPr>
            <a:picLocks noChangeAspect="1"/>
          </p:cNvPicPr>
          <p:nvPr/>
        </p:nvPicPr>
        <p:blipFill>
          <a:blip r:embed="rId3"/>
          <a:stretch>
            <a:fillRect/>
          </a:stretch>
        </p:blipFill>
        <p:spPr>
          <a:xfrm>
            <a:off x="554154" y="1350547"/>
            <a:ext cx="5266788" cy="1935657"/>
          </a:xfrm>
          <a:prstGeom prst="rect">
            <a:avLst/>
          </a:prstGeom>
        </p:spPr>
      </p:pic>
      <p:pic>
        <p:nvPicPr>
          <p:cNvPr id="8" name="Picture 7"/>
          <p:cNvPicPr>
            <a:picLocks noChangeAspect="1"/>
          </p:cNvPicPr>
          <p:nvPr/>
        </p:nvPicPr>
        <p:blipFill>
          <a:blip r:embed="rId4"/>
          <a:stretch>
            <a:fillRect/>
          </a:stretch>
        </p:blipFill>
        <p:spPr>
          <a:xfrm>
            <a:off x="349351" y="4158013"/>
            <a:ext cx="5676394" cy="1317734"/>
          </a:xfrm>
          <a:prstGeom prst="rect">
            <a:avLst/>
          </a:prstGeom>
        </p:spPr>
      </p:pic>
    </p:spTree>
    <p:extLst>
      <p:ext uri="{BB962C8B-B14F-4D97-AF65-F5344CB8AC3E}">
        <p14:creationId xmlns:p14="http://schemas.microsoft.com/office/powerpoint/2010/main" val="22366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9634" y="1590258"/>
            <a:ext cx="5266788" cy="1935657"/>
          </a:xfrm>
          <a:prstGeom prst="rect">
            <a:avLst/>
          </a:prstGeom>
        </p:spPr>
      </p:pic>
      <p:sp>
        <p:nvSpPr>
          <p:cNvPr id="3" name="Text Placeholder 2"/>
          <p:cNvSpPr>
            <a:spLocks noGrp="1"/>
          </p:cNvSpPr>
          <p:nvPr>
            <p:ph type="body" sz="quarter" idx="11"/>
          </p:nvPr>
        </p:nvSpPr>
        <p:spPr>
          <a:xfrm>
            <a:off x="5869857" y="1321050"/>
            <a:ext cx="6082402" cy="4567892"/>
          </a:xfrm>
        </p:spPr>
        <p:txBody>
          <a:bodyPr>
            <a:noAutofit/>
          </a:bodyPr>
          <a:lstStyle/>
          <a:p>
            <a:pPr defTabSz="932311" fontAlgn="base">
              <a:lnSpc>
                <a:spcPct val="110000"/>
              </a:lnSpc>
              <a:spcBef>
                <a:spcPct val="0"/>
              </a:spcBef>
              <a:spcAft>
                <a:spcPct val="0"/>
              </a:spcAft>
            </a:pPr>
            <a:r>
              <a:rPr lang="en-US" sz="2800" dirty="0"/>
              <a:t>Write operations</a:t>
            </a:r>
          </a:p>
          <a:p>
            <a:pPr marL="182880" lvl="1" defTabSz="932311" fontAlgn="base">
              <a:lnSpc>
                <a:spcPct val="110000"/>
              </a:lnSpc>
            </a:pPr>
            <a:r>
              <a:rPr lang="en-US" dirty="0">
                <a:solidFill>
                  <a:schemeClr val="tx1">
                    <a:lumMod val="50000"/>
                  </a:schemeClr>
                </a:solidFill>
              </a:rPr>
              <a:t>Consistency level changes impact request latency</a:t>
            </a:r>
          </a:p>
          <a:p>
            <a:pPr marL="182880" lvl="1" defTabSz="932311" fontAlgn="base">
              <a:lnSpc>
                <a:spcPct val="110000"/>
              </a:lnSpc>
            </a:pPr>
            <a:r>
              <a:rPr lang="en-US" dirty="0">
                <a:solidFill>
                  <a:schemeClr val="tx1">
                    <a:lumMod val="50000"/>
                  </a:schemeClr>
                </a:solidFill>
              </a:rPr>
              <a:t>Stronger consistency levels result in higher write latencies</a:t>
            </a:r>
            <a:br>
              <a:rPr lang="en-US" dirty="0">
                <a:solidFill>
                  <a:schemeClr val="tx1">
                    <a:lumMod val="50000"/>
                  </a:schemeClr>
                </a:solidFill>
              </a:rPr>
            </a:br>
            <a:endParaRPr lang="en-US" dirty="0">
              <a:solidFill>
                <a:schemeClr val="tx1">
                  <a:lumMod val="50000"/>
                </a:schemeClr>
              </a:solidFill>
            </a:endParaRPr>
          </a:p>
          <a:p>
            <a:pPr defTabSz="932311" fontAlgn="base">
              <a:lnSpc>
                <a:spcPct val="110000"/>
              </a:lnSpc>
              <a:spcBef>
                <a:spcPct val="0"/>
              </a:spcBef>
              <a:spcAft>
                <a:spcPct val="0"/>
              </a:spcAft>
            </a:pPr>
            <a:r>
              <a:rPr lang="en-US" sz="2800" dirty="0"/>
              <a:t>Read operations</a:t>
            </a:r>
          </a:p>
          <a:p>
            <a:pPr marL="182880" lvl="1" defTabSz="932311" fontAlgn="base">
              <a:lnSpc>
                <a:spcPct val="110000"/>
              </a:lnSpc>
            </a:pPr>
            <a:r>
              <a:rPr lang="en-US" dirty="0">
                <a:solidFill>
                  <a:schemeClr val="tx1">
                    <a:lumMod val="50000"/>
                  </a:schemeClr>
                </a:solidFill>
              </a:rPr>
              <a:t>Consistency level changes impact throughput</a:t>
            </a:r>
          </a:p>
          <a:p>
            <a:pPr marL="182880" lvl="1" defTabSz="932311" fontAlgn="base">
              <a:lnSpc>
                <a:spcPct val="110000"/>
              </a:lnSpc>
            </a:pPr>
            <a:r>
              <a:rPr lang="en-US" dirty="0">
                <a:solidFill>
                  <a:schemeClr val="tx1">
                    <a:lumMod val="50000"/>
                  </a:schemeClr>
                </a:solidFill>
              </a:rPr>
              <a:t>Weaker consistency levels result in higher read throughput</a:t>
            </a:r>
          </a:p>
          <a:p>
            <a:pPr>
              <a:lnSpc>
                <a:spcPct val="110000"/>
              </a:lnSpc>
            </a:pPr>
            <a:endParaRPr lang="en-US" sz="2800" dirty="0"/>
          </a:p>
        </p:txBody>
      </p:sp>
      <p:sp>
        <p:nvSpPr>
          <p:cNvPr id="2" name="Title 1"/>
          <p:cNvSpPr>
            <a:spLocks noGrp="1"/>
          </p:cNvSpPr>
          <p:nvPr>
            <p:ph type="title"/>
          </p:nvPr>
        </p:nvSpPr>
        <p:spPr/>
        <p:txBody>
          <a:bodyPr/>
          <a:lstStyle/>
          <a:p>
            <a:r>
              <a:rPr lang="en-US" dirty="0"/>
              <a:t>Consistency Levels and Performance</a:t>
            </a:r>
          </a:p>
        </p:txBody>
      </p:sp>
      <p:sp>
        <p:nvSpPr>
          <p:cNvPr id="4" name="Rectangle 3"/>
          <p:cNvSpPr/>
          <p:nvPr/>
        </p:nvSpPr>
        <p:spPr>
          <a:xfrm>
            <a:off x="83128" y="5918437"/>
            <a:ext cx="11922762" cy="796757"/>
          </a:xfrm>
          <a:prstGeom prst="rect">
            <a:avLst/>
          </a:prstGeom>
        </p:spPr>
        <p:txBody>
          <a:bodyPr wrap="square">
            <a:spAutoFit/>
          </a:bodyPr>
          <a:lstStyle/>
          <a:p>
            <a:pPr lvl="1" algn="ctr" defTabSz="932311" fontAlgn="base">
              <a:lnSpc>
                <a:spcPct val="120000"/>
              </a:lnSpc>
            </a:pPr>
            <a:r>
              <a:rPr lang="en-US" sz="2000" b="1" dirty="0">
                <a:solidFill>
                  <a:schemeClr val="tx1">
                    <a:lumMod val="50000"/>
                  </a:schemeClr>
                </a:solidFill>
              </a:rPr>
              <a:t>Tip: </a:t>
            </a:r>
            <a:r>
              <a:rPr lang="en-US" sz="2000" dirty="0">
                <a:solidFill>
                  <a:schemeClr val="tx1">
                    <a:lumMod val="50000"/>
                  </a:schemeClr>
                </a:solidFill>
              </a:rPr>
              <a:t>You can lower the consistency level of a specific read or query request by specifying </a:t>
            </a:r>
            <a:br>
              <a:rPr lang="en-US" sz="2000" dirty="0">
                <a:solidFill>
                  <a:schemeClr val="tx1">
                    <a:lumMod val="50000"/>
                  </a:schemeClr>
                </a:solidFill>
              </a:rPr>
            </a:br>
            <a:r>
              <a:rPr lang="en-US" sz="2000" dirty="0">
                <a:solidFill>
                  <a:schemeClr val="tx1">
                    <a:lumMod val="50000"/>
                  </a:schemeClr>
                </a:solidFill>
              </a:rPr>
              <a:t>[x-</a:t>
            </a:r>
            <a:r>
              <a:rPr lang="en-US" sz="2000" dirty="0" err="1">
                <a:solidFill>
                  <a:schemeClr val="tx1">
                    <a:lumMod val="50000"/>
                  </a:schemeClr>
                </a:solidFill>
              </a:rPr>
              <a:t>ms</a:t>
            </a:r>
            <a:r>
              <a:rPr lang="en-US" sz="2000" dirty="0">
                <a:solidFill>
                  <a:schemeClr val="tx1">
                    <a:lumMod val="50000"/>
                  </a:schemeClr>
                </a:solidFill>
              </a:rPr>
              <a:t>-consistency-level] request header or by using </a:t>
            </a:r>
            <a:r>
              <a:rPr lang="en-US" sz="2000" dirty="0" err="1">
                <a:solidFill>
                  <a:schemeClr val="tx1">
                    <a:lumMod val="50000"/>
                  </a:schemeClr>
                </a:solidFill>
              </a:rPr>
              <a:t>RequestOptions</a:t>
            </a:r>
            <a:r>
              <a:rPr lang="en-US" sz="2000" dirty="0">
                <a:solidFill>
                  <a:schemeClr val="tx1">
                    <a:lumMod val="50000"/>
                  </a:schemeClr>
                </a:solidFill>
              </a:rPr>
              <a:t> in the SDKs.</a:t>
            </a:r>
          </a:p>
        </p:txBody>
      </p:sp>
      <p:pic>
        <p:nvPicPr>
          <p:cNvPr id="5" name="Picture 4"/>
          <p:cNvPicPr>
            <a:picLocks noChangeAspect="1"/>
          </p:cNvPicPr>
          <p:nvPr/>
        </p:nvPicPr>
        <p:blipFill>
          <a:blip r:embed="rId4"/>
          <a:stretch>
            <a:fillRect/>
          </a:stretch>
        </p:blipFill>
        <p:spPr>
          <a:xfrm>
            <a:off x="339634" y="4171121"/>
            <a:ext cx="5266788" cy="1222647"/>
          </a:xfrm>
          <a:prstGeom prst="rect">
            <a:avLst/>
          </a:prstGeom>
        </p:spPr>
      </p:pic>
    </p:spTree>
    <p:extLst>
      <p:ext uri="{BB962C8B-B14F-4D97-AF65-F5344CB8AC3E}">
        <p14:creationId xmlns:p14="http://schemas.microsoft.com/office/powerpoint/2010/main" val="64149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4" name="Text Placeholder 3"/>
          <p:cNvSpPr>
            <a:spLocks noGrp="1"/>
          </p:cNvSpPr>
          <p:nvPr>
            <p:ph type="body" sz="quarter" idx="11"/>
          </p:nvPr>
        </p:nvSpPr>
        <p:spPr>
          <a:xfrm>
            <a:off x="7456393" y="1337404"/>
            <a:ext cx="4358791" cy="4949771"/>
          </a:xfrm>
        </p:spPr>
        <p:txBody>
          <a:bodyPr>
            <a:noAutofit/>
          </a:bodyPr>
          <a:lstStyle/>
          <a:p>
            <a:pPr defTabSz="932311" fontAlgn="base">
              <a:lnSpc>
                <a:spcPct val="100000"/>
              </a:lnSpc>
              <a:spcBef>
                <a:spcPts val="600"/>
              </a:spcBef>
              <a:spcAft>
                <a:spcPct val="0"/>
              </a:spcAft>
            </a:pPr>
            <a:r>
              <a:rPr lang="en-US" sz="2000" dirty="0">
                <a:solidFill>
                  <a:schemeClr val="tx1">
                    <a:lumMod val="50000"/>
                  </a:schemeClr>
                </a:solidFill>
              </a:rPr>
              <a:t>The “write” index for consistent queries</a:t>
            </a:r>
          </a:p>
          <a:p>
            <a:pPr marL="182880" defTabSz="914296">
              <a:lnSpc>
                <a:spcPct val="100000"/>
              </a:lnSpc>
              <a:spcBef>
                <a:spcPts val="600"/>
              </a:spcBef>
              <a:spcAft>
                <a:spcPts val="600"/>
              </a:spcAft>
            </a:pPr>
            <a:r>
              <a:rPr lang="en-US" sz="1600" dirty="0">
                <a:solidFill>
                  <a:schemeClr val="tx1">
                    <a:lumMod val="50000"/>
                  </a:schemeClr>
                </a:solidFill>
              </a:rPr>
              <a:t>Highly concurrent, lock free, log structured indexing technology developed with Microsoft Research</a:t>
            </a:r>
          </a:p>
          <a:p>
            <a:pPr marL="182880" defTabSz="914296">
              <a:lnSpc>
                <a:spcPct val="100000"/>
              </a:lnSpc>
              <a:spcBef>
                <a:spcPts val="600"/>
              </a:spcBef>
              <a:spcAft>
                <a:spcPts val="600"/>
              </a:spcAft>
            </a:pPr>
            <a:r>
              <a:rPr lang="en-US" sz="1600" dirty="0">
                <a:solidFill>
                  <a:schemeClr val="tx1">
                    <a:lumMod val="50000"/>
                  </a:schemeClr>
                </a:solidFill>
              </a:rPr>
              <a:t>Optimized for SSD </a:t>
            </a:r>
          </a:p>
          <a:p>
            <a:pPr marL="182880" defTabSz="914296">
              <a:lnSpc>
                <a:spcPct val="100000"/>
              </a:lnSpc>
              <a:spcBef>
                <a:spcPts val="600"/>
              </a:spcBef>
              <a:spcAft>
                <a:spcPts val="600"/>
              </a:spcAft>
            </a:pPr>
            <a:r>
              <a:rPr lang="en-US" sz="1600" dirty="0">
                <a:solidFill>
                  <a:schemeClr val="tx1">
                    <a:lumMod val="50000"/>
                  </a:schemeClr>
                </a:solidFill>
              </a:rPr>
              <a:t>Resource governed for tenant isolation</a:t>
            </a:r>
          </a:p>
          <a:p>
            <a:pPr defTabSz="932311" fontAlgn="base">
              <a:lnSpc>
                <a:spcPct val="100000"/>
              </a:lnSpc>
              <a:spcBef>
                <a:spcPts val="600"/>
              </a:spcBef>
              <a:spcAft>
                <a:spcPct val="0"/>
              </a:spcAft>
            </a:pPr>
            <a:r>
              <a:rPr lang="en-US" sz="2000" dirty="0">
                <a:solidFill>
                  <a:schemeClr val="tx1">
                    <a:lumMod val="50000"/>
                  </a:schemeClr>
                </a:solidFill>
              </a:rPr>
              <a:t>Automatic indexing of JSON documents without requiring schema or secondary indices. Configurable via:</a:t>
            </a:r>
            <a:endParaRPr lang="en-US" sz="1600" dirty="0">
              <a:solidFill>
                <a:schemeClr val="tx1">
                  <a:lumMod val="50000"/>
                </a:schemeClr>
              </a:solidFill>
            </a:endParaRPr>
          </a:p>
          <a:p>
            <a:pPr marL="182880" defTabSz="914296">
              <a:lnSpc>
                <a:spcPct val="100000"/>
              </a:lnSpc>
              <a:spcBef>
                <a:spcPts val="600"/>
              </a:spcBef>
            </a:pPr>
            <a:r>
              <a:rPr lang="en-US" sz="1600" dirty="0">
                <a:solidFill>
                  <a:schemeClr val="tx1">
                    <a:lumMod val="50000"/>
                  </a:schemeClr>
                </a:solidFill>
              </a:rPr>
              <a:t>Modes</a:t>
            </a:r>
          </a:p>
          <a:p>
            <a:pPr marL="182880" defTabSz="914296">
              <a:lnSpc>
                <a:spcPct val="100000"/>
              </a:lnSpc>
              <a:spcBef>
                <a:spcPts val="0"/>
              </a:spcBef>
            </a:pPr>
            <a:r>
              <a:rPr lang="en-US" sz="1600" dirty="0">
                <a:solidFill>
                  <a:schemeClr val="tx1">
                    <a:lumMod val="50000"/>
                  </a:schemeClr>
                </a:solidFill>
              </a:rPr>
              <a:t>Policies</a:t>
            </a:r>
          </a:p>
          <a:p>
            <a:pPr marL="182880" defTabSz="914296">
              <a:lnSpc>
                <a:spcPct val="100000"/>
              </a:lnSpc>
              <a:spcBef>
                <a:spcPts val="0"/>
              </a:spcBef>
            </a:pPr>
            <a:r>
              <a:rPr lang="en-US" sz="1600" dirty="0">
                <a:solidFill>
                  <a:schemeClr val="tx1">
                    <a:lumMod val="50000"/>
                  </a:schemeClr>
                </a:solidFill>
              </a:rPr>
              <a:t>Paths</a:t>
            </a:r>
          </a:p>
          <a:p>
            <a:pPr marL="182880" defTabSz="914296">
              <a:lnSpc>
                <a:spcPct val="100000"/>
              </a:lnSpc>
              <a:spcBef>
                <a:spcPts val="0"/>
              </a:spcBef>
            </a:pPr>
            <a:r>
              <a:rPr lang="en-US" sz="1600" dirty="0">
                <a:solidFill>
                  <a:schemeClr val="tx1">
                    <a:lumMod val="50000"/>
                  </a:schemeClr>
                </a:solidFill>
              </a:rPr>
              <a:t>Types</a:t>
            </a:r>
          </a:p>
        </p:txBody>
      </p:sp>
      <p:grpSp>
        <p:nvGrpSpPr>
          <p:cNvPr id="139" name="Group 138"/>
          <p:cNvGrpSpPr/>
          <p:nvPr/>
        </p:nvGrpSpPr>
        <p:grpSpPr>
          <a:xfrm>
            <a:off x="380011" y="1277872"/>
            <a:ext cx="6700578" cy="4695112"/>
            <a:chOff x="6574668" y="1277872"/>
            <a:chExt cx="5010493" cy="4695112"/>
          </a:xfrm>
        </p:grpSpPr>
        <p:grpSp>
          <p:nvGrpSpPr>
            <p:cNvPr id="140" name="Group 139"/>
            <p:cNvGrpSpPr/>
            <p:nvPr/>
          </p:nvGrpSpPr>
          <p:grpSpPr>
            <a:xfrm>
              <a:off x="6861307" y="1498678"/>
              <a:ext cx="4723854" cy="244910"/>
              <a:chOff x="8527435" y="1581721"/>
              <a:chExt cx="5738900" cy="258183"/>
            </a:xfrm>
          </p:grpSpPr>
          <p:cxnSp>
            <p:nvCxnSpPr>
              <p:cNvPr id="180" name="Straight Connector 179"/>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7547619" y="1621132"/>
              <a:ext cx="3351230" cy="2069928"/>
              <a:chOff x="9104535" y="1710812"/>
              <a:chExt cx="4584700" cy="2182112"/>
            </a:xfrm>
          </p:grpSpPr>
          <p:sp>
            <p:nvSpPr>
              <p:cNvPr id="174" name="Rectangle 173"/>
              <p:cNvSpPr/>
              <p:nvPr/>
            </p:nvSpPr>
            <p:spPr bwMode="auto">
              <a:xfrm>
                <a:off x="9104535" y="1710812"/>
                <a:ext cx="4584700" cy="2182112"/>
              </a:xfrm>
              <a:prstGeom prst="rect">
                <a:avLst/>
              </a:prstGeom>
              <a:noFill/>
              <a:ln w="31750" cap="rnd">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5" name="Straight Connector 174"/>
              <p:cNvCxnSpPr/>
              <p:nvPr/>
            </p:nvCxnSpPr>
            <p:spPr>
              <a:xfrm>
                <a:off x="9104535" y="205740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9104535" y="242316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104535" y="278892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104535" y="315468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104535" y="352044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2" name="Rectangle 141"/>
            <p:cNvSpPr/>
            <p:nvPr/>
          </p:nvSpPr>
          <p:spPr bwMode="auto">
            <a:xfrm>
              <a:off x="6574668" y="1277872"/>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value</a:t>
              </a:r>
            </a:p>
          </p:txBody>
        </p:sp>
        <p:grpSp>
          <p:nvGrpSpPr>
            <p:cNvPr id="143" name="Group 142"/>
            <p:cNvGrpSpPr/>
            <p:nvPr/>
          </p:nvGrpSpPr>
          <p:grpSpPr>
            <a:xfrm>
              <a:off x="6861307" y="4355625"/>
              <a:ext cx="4723854" cy="244910"/>
              <a:chOff x="8527435" y="1581721"/>
              <a:chExt cx="5738900" cy="258183"/>
            </a:xfrm>
          </p:grpSpPr>
          <p:cxnSp>
            <p:nvCxnSpPr>
              <p:cNvPr id="171" name="Straight Connector 170"/>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4" name="Rectangle 143"/>
            <p:cNvSpPr/>
            <p:nvPr/>
          </p:nvSpPr>
          <p:spPr bwMode="auto">
            <a:xfrm>
              <a:off x="6574668" y="4134819"/>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object</a:t>
              </a:r>
            </a:p>
          </p:txBody>
        </p:sp>
        <p:sp>
          <p:nvSpPr>
            <p:cNvPr id="145" name="Rectangle 144"/>
            <p:cNvSpPr/>
            <p:nvPr/>
          </p:nvSpPr>
          <p:spPr bwMode="auto">
            <a:xfrm>
              <a:off x="7547619" y="4123876"/>
              <a:ext cx="3352315"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7814978" y="4476381"/>
              <a:ext cx="2830761"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61307" y="5494674"/>
              <a:ext cx="4723854" cy="244910"/>
              <a:chOff x="8527435" y="1581721"/>
              <a:chExt cx="5738900" cy="258183"/>
            </a:xfrm>
          </p:grpSpPr>
          <p:cxnSp>
            <p:nvCxnSpPr>
              <p:cNvPr id="168" name="Straight Connector 167"/>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8" name="Rectangle 147"/>
            <p:cNvSpPr/>
            <p:nvPr/>
          </p:nvSpPr>
          <p:spPr bwMode="auto">
            <a:xfrm>
              <a:off x="6574668" y="5273868"/>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array</a:t>
              </a:r>
            </a:p>
          </p:txBody>
        </p:sp>
        <p:sp>
          <p:nvSpPr>
            <p:cNvPr id="149" name="Rectangle 148"/>
            <p:cNvSpPr/>
            <p:nvPr/>
          </p:nvSpPr>
          <p:spPr bwMode="auto">
            <a:xfrm>
              <a:off x="7547077" y="5265136"/>
              <a:ext cx="3352315"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7814978" y="5619650"/>
              <a:ext cx="2830761"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a:off x="2913062" y="1517142"/>
            <a:ext cx="2017800" cy="2275963"/>
            <a:chOff x="2607864" y="1517142"/>
            <a:chExt cx="841425" cy="2275963"/>
          </a:xfrm>
        </p:grpSpPr>
        <p:sp>
          <p:nvSpPr>
            <p:cNvPr id="183" name="Rectangle 182"/>
            <p:cNvSpPr/>
            <p:nvPr/>
          </p:nvSpPr>
          <p:spPr bwMode="auto">
            <a:xfrm>
              <a:off x="2607864" y="1517142"/>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84" name="Rectangle 183"/>
            <p:cNvSpPr/>
            <p:nvPr/>
          </p:nvSpPr>
          <p:spPr bwMode="auto">
            <a:xfrm>
              <a:off x="2607864" y="18432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numbers</a:t>
              </a:r>
            </a:p>
          </p:txBody>
        </p:sp>
        <p:sp>
          <p:nvSpPr>
            <p:cNvPr id="185" name="Rectangle 184"/>
            <p:cNvSpPr/>
            <p:nvPr/>
          </p:nvSpPr>
          <p:spPr bwMode="auto">
            <a:xfrm>
              <a:off x="2607864" y="2190186"/>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object</a:t>
              </a:r>
            </a:p>
          </p:txBody>
        </p:sp>
        <p:sp>
          <p:nvSpPr>
            <p:cNvPr id="186" name="Rectangle 185"/>
            <p:cNvSpPr/>
            <p:nvPr/>
          </p:nvSpPr>
          <p:spPr bwMode="auto">
            <a:xfrm>
              <a:off x="2607864" y="2549424"/>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array</a:t>
              </a:r>
            </a:p>
          </p:txBody>
        </p:sp>
        <p:sp>
          <p:nvSpPr>
            <p:cNvPr id="187" name="Rounded Rectangle 186"/>
            <p:cNvSpPr/>
            <p:nvPr/>
          </p:nvSpPr>
          <p:spPr bwMode="auto">
            <a:xfrm>
              <a:off x="2607864" y="2877975"/>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true</a:t>
              </a:r>
            </a:p>
          </p:txBody>
        </p:sp>
        <p:sp>
          <p:nvSpPr>
            <p:cNvPr id="188" name="Rounded Rectangle 187"/>
            <p:cNvSpPr/>
            <p:nvPr/>
          </p:nvSpPr>
          <p:spPr bwMode="auto">
            <a:xfrm>
              <a:off x="2607864" y="3232127"/>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false</a:t>
              </a:r>
            </a:p>
          </p:txBody>
        </p:sp>
        <p:sp>
          <p:nvSpPr>
            <p:cNvPr id="189" name="Rounded Rectangle 188"/>
            <p:cNvSpPr/>
            <p:nvPr/>
          </p:nvSpPr>
          <p:spPr bwMode="auto">
            <a:xfrm>
              <a:off x="2607864" y="3576258"/>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null</a:t>
              </a:r>
            </a:p>
          </p:txBody>
        </p:sp>
      </p:grpSp>
      <p:sp>
        <p:nvSpPr>
          <p:cNvPr id="191" name="Oval 190"/>
          <p:cNvSpPr/>
          <p:nvPr/>
        </p:nvSpPr>
        <p:spPr bwMode="auto">
          <a:xfrm>
            <a:off x="1108720"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2" name="Oval 191"/>
          <p:cNvSpPr/>
          <p:nvPr/>
        </p:nvSpPr>
        <p:spPr bwMode="auto">
          <a:xfrm>
            <a:off x="6520203"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endParaRPr lang="en-US" sz="1200" b="1" u="sng"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3808496"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4" name="Oval 193"/>
          <p:cNvSpPr/>
          <p:nvPr/>
        </p:nvSpPr>
        <p:spPr bwMode="auto">
          <a:xfrm>
            <a:off x="3808496" y="4707926"/>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5" name="Rectangle 194"/>
          <p:cNvSpPr/>
          <p:nvPr/>
        </p:nvSpPr>
        <p:spPr bwMode="auto">
          <a:xfrm>
            <a:off x="2750292" y="43641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96" name="Rectangle 195"/>
          <p:cNvSpPr/>
          <p:nvPr/>
        </p:nvSpPr>
        <p:spPr bwMode="auto">
          <a:xfrm>
            <a:off x="4273481" y="43641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
        <p:nvSpPr>
          <p:cNvPr id="198" name="Oval 197"/>
          <p:cNvSpPr/>
          <p:nvPr/>
        </p:nvSpPr>
        <p:spPr bwMode="auto">
          <a:xfrm>
            <a:off x="1108720" y="5506868"/>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9" name="Oval 198"/>
          <p:cNvSpPr/>
          <p:nvPr/>
        </p:nvSpPr>
        <p:spPr bwMode="auto">
          <a:xfrm>
            <a:off x="6520203" y="5506868"/>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200" name="Oval 199"/>
          <p:cNvSpPr/>
          <p:nvPr/>
        </p:nvSpPr>
        <p:spPr bwMode="auto">
          <a:xfrm>
            <a:off x="3808496" y="5846974"/>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201" name="Rectangle 200"/>
          <p:cNvSpPr/>
          <p:nvPr/>
        </p:nvSpPr>
        <p:spPr bwMode="auto">
          <a:xfrm>
            <a:off x="3511886" y="5503179"/>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Tree>
    <p:extLst>
      <p:ext uri="{BB962C8B-B14F-4D97-AF65-F5344CB8AC3E}">
        <p14:creationId xmlns:p14="http://schemas.microsoft.com/office/powerpoint/2010/main" val="119282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178" y="1619542"/>
            <a:ext cx="6751518" cy="2087465"/>
          </a:xfrm>
        </p:spPr>
        <p:txBody>
          <a:bodyPr>
            <a:normAutofit fontScale="85000" lnSpcReduction="20000"/>
          </a:bodyPr>
          <a:lstStyle/>
          <a:p>
            <a:r>
              <a:rPr lang="en-US" dirty="0" err="1"/>
              <a:t>var</a:t>
            </a:r>
            <a:r>
              <a:rPr lang="en-US" dirty="0"/>
              <a:t> collection = new </a:t>
            </a:r>
            <a:r>
              <a:rPr lang="en-US" dirty="0" err="1"/>
              <a:t>DocumentCollection</a:t>
            </a:r>
            <a:endParaRPr lang="en-US" dirty="0"/>
          </a:p>
          <a:p>
            <a:r>
              <a:rPr lang="en-US" dirty="0"/>
              <a:t>            {</a:t>
            </a:r>
          </a:p>
          <a:p>
            <a:r>
              <a:rPr lang="en-US" dirty="0"/>
              <a:t>                Id = “</a:t>
            </a:r>
            <a:r>
              <a:rPr lang="en-US" dirty="0" err="1"/>
              <a:t>lazyCollection</a:t>
            </a:r>
            <a:r>
              <a:rPr lang="en-US" dirty="0"/>
              <a:t>”</a:t>
            </a:r>
          </a:p>
          <a:p>
            <a:r>
              <a:rPr lang="en-US" dirty="0"/>
              <a:t>            };</a:t>
            </a:r>
          </a:p>
          <a:p>
            <a:endParaRPr lang="en-US" dirty="0"/>
          </a:p>
          <a:p>
            <a:r>
              <a:rPr lang="en-US" dirty="0"/>
              <a:t>            </a:t>
            </a:r>
            <a:r>
              <a:rPr lang="en-US" dirty="0" err="1"/>
              <a:t>collection.IndexingPolicy.IndexingMode</a:t>
            </a:r>
            <a:r>
              <a:rPr lang="en-US" dirty="0"/>
              <a:t> = </a:t>
            </a:r>
            <a:r>
              <a:rPr lang="en-US" dirty="0" err="1"/>
              <a:t>IndexingMode.Lazy</a:t>
            </a:r>
            <a:r>
              <a:rPr lang="en-US" dirty="0"/>
              <a:t>;</a:t>
            </a:r>
          </a:p>
          <a:p>
            <a:r>
              <a:rPr lang="en-US" dirty="0"/>
              <a:t>            collection = await </a:t>
            </a:r>
            <a:r>
              <a:rPr lang="en-US" dirty="0" err="1"/>
              <a:t>client.CreateDocumentCollectionAsync</a:t>
            </a:r>
            <a:r>
              <a:rPr lang="en-US" dirty="0"/>
              <a:t>(</a:t>
            </a:r>
            <a:r>
              <a:rPr lang="en-US" dirty="0" err="1"/>
              <a:t>databaseLink</a:t>
            </a:r>
            <a:r>
              <a:rPr lang="en-US" dirty="0"/>
              <a:t>, collection);</a:t>
            </a:r>
            <a:endParaRPr lang="en-US" sz="1600" dirty="0"/>
          </a:p>
          <a:p>
            <a:endParaRPr lang="en-US" dirty="0"/>
          </a:p>
        </p:txBody>
      </p:sp>
      <p:sp>
        <p:nvSpPr>
          <p:cNvPr id="5" name="Text Placeholder 4"/>
          <p:cNvSpPr>
            <a:spLocks noGrp="1"/>
          </p:cNvSpPr>
          <p:nvPr>
            <p:ph type="body" sz="quarter" idx="11"/>
          </p:nvPr>
        </p:nvSpPr>
        <p:spPr>
          <a:xfrm>
            <a:off x="7563971" y="1350546"/>
            <a:ext cx="4065045" cy="5190103"/>
          </a:xfrm>
        </p:spPr>
        <p:txBody>
          <a:bodyPr>
            <a:normAutofit/>
          </a:bodyPr>
          <a:lstStyle/>
          <a:p>
            <a:pPr defTabSz="932311" fontAlgn="base">
              <a:lnSpc>
                <a:spcPct val="110000"/>
              </a:lnSpc>
              <a:spcBef>
                <a:spcPts val="0"/>
              </a:spcBef>
              <a:spcAft>
                <a:spcPct val="0"/>
              </a:spcAft>
            </a:pPr>
            <a:r>
              <a:rPr lang="en-US" dirty="0"/>
              <a:t>Indexing modes</a:t>
            </a:r>
          </a:p>
          <a:p>
            <a:pPr marL="182880" defTabSz="932311" fontAlgn="base">
              <a:lnSpc>
                <a:spcPct val="110000"/>
              </a:lnSpc>
              <a:spcBef>
                <a:spcPts val="0"/>
              </a:spcBef>
              <a:spcAft>
                <a:spcPct val="0"/>
              </a:spcAft>
            </a:pPr>
            <a:r>
              <a:rPr lang="en-US" sz="1600" dirty="0"/>
              <a:t>Consistent</a:t>
            </a:r>
          </a:p>
          <a:p>
            <a:pPr marL="457218" lvl="1" defTabSz="932311" fontAlgn="base">
              <a:lnSpc>
                <a:spcPct val="110000"/>
              </a:lnSpc>
              <a:spcBef>
                <a:spcPts val="0"/>
              </a:spcBef>
              <a:spcAft>
                <a:spcPct val="0"/>
              </a:spcAft>
            </a:pPr>
            <a:r>
              <a:rPr lang="en-US" sz="1600" dirty="0">
                <a:solidFill>
                  <a:schemeClr val="tx1">
                    <a:lumMod val="50000"/>
                  </a:schemeClr>
                </a:solidFill>
              </a:rPr>
              <a:t>Default mode</a:t>
            </a:r>
          </a:p>
          <a:p>
            <a:pPr marL="457218" lvl="1" defTabSz="932311" fontAlgn="base">
              <a:lnSpc>
                <a:spcPct val="110000"/>
              </a:lnSpc>
              <a:spcBef>
                <a:spcPts val="0"/>
              </a:spcBef>
              <a:spcAft>
                <a:spcPct val="0"/>
              </a:spcAft>
            </a:pPr>
            <a:r>
              <a:rPr lang="en-US" sz="1600" dirty="0">
                <a:solidFill>
                  <a:schemeClr val="tx1">
                    <a:lumMod val="50000"/>
                  </a:schemeClr>
                </a:solidFill>
              </a:rPr>
              <a:t>Index updated synchronously on writes</a:t>
            </a:r>
          </a:p>
          <a:p>
            <a:pPr marL="182880" defTabSz="932311" fontAlgn="base">
              <a:lnSpc>
                <a:spcPct val="110000"/>
              </a:lnSpc>
              <a:spcBef>
                <a:spcPts val="0"/>
              </a:spcBef>
              <a:spcAft>
                <a:spcPct val="0"/>
              </a:spcAft>
            </a:pPr>
            <a:r>
              <a:rPr lang="en-US" sz="1600" dirty="0"/>
              <a:t>Lazy</a:t>
            </a:r>
          </a:p>
          <a:p>
            <a:pPr marL="457218" lvl="1" defTabSz="932311" fontAlgn="base">
              <a:lnSpc>
                <a:spcPct val="110000"/>
              </a:lnSpc>
              <a:spcBef>
                <a:spcPts val="0"/>
              </a:spcBef>
              <a:spcAft>
                <a:spcPct val="0"/>
              </a:spcAft>
            </a:pPr>
            <a:r>
              <a:rPr lang="en-US" sz="1600" dirty="0">
                <a:solidFill>
                  <a:schemeClr val="tx1">
                    <a:lumMod val="50000"/>
                  </a:schemeClr>
                </a:solidFill>
              </a:rPr>
              <a:t>Useful for bulk ingestion scenarios</a:t>
            </a:r>
            <a:br>
              <a:rPr lang="en-US" sz="1600" dirty="0">
                <a:solidFill>
                  <a:schemeClr val="tx1">
                    <a:lumMod val="50000"/>
                  </a:schemeClr>
                </a:solidFill>
              </a:rPr>
            </a:br>
            <a:endParaRPr lang="en-US" sz="1600" dirty="0">
              <a:solidFill>
                <a:schemeClr val="tx1">
                  <a:lumMod val="50000"/>
                </a:schemeClr>
              </a:solidFill>
            </a:endParaRPr>
          </a:p>
          <a:p>
            <a:pPr defTabSz="932311" fontAlgn="base">
              <a:lnSpc>
                <a:spcPct val="110000"/>
              </a:lnSpc>
              <a:spcBef>
                <a:spcPts val="0"/>
              </a:spcBef>
              <a:spcAft>
                <a:spcPct val="0"/>
              </a:spcAft>
            </a:pPr>
            <a:r>
              <a:rPr lang="en-US" dirty="0"/>
              <a:t>Indexing policies</a:t>
            </a:r>
          </a:p>
          <a:p>
            <a:pPr marL="182880" defTabSz="932311" fontAlgn="base">
              <a:lnSpc>
                <a:spcPct val="110000"/>
              </a:lnSpc>
              <a:spcBef>
                <a:spcPts val="0"/>
              </a:spcBef>
              <a:spcAft>
                <a:spcPct val="0"/>
              </a:spcAft>
            </a:pPr>
            <a:r>
              <a:rPr lang="en-US" sz="1600" dirty="0"/>
              <a:t>Automatic</a:t>
            </a:r>
          </a:p>
          <a:p>
            <a:pPr marL="457218" lvl="1" defTabSz="932311" fontAlgn="base">
              <a:lnSpc>
                <a:spcPct val="110000"/>
              </a:lnSpc>
              <a:spcBef>
                <a:spcPts val="0"/>
              </a:spcBef>
              <a:spcAft>
                <a:spcPct val="0"/>
              </a:spcAft>
            </a:pPr>
            <a:r>
              <a:rPr lang="en-US" sz="1600" dirty="0">
                <a:solidFill>
                  <a:schemeClr val="tx1">
                    <a:lumMod val="50000"/>
                  </a:schemeClr>
                </a:solidFill>
              </a:rPr>
              <a:t>Default</a:t>
            </a:r>
          </a:p>
          <a:p>
            <a:pPr marL="182880" defTabSz="932311" fontAlgn="base">
              <a:lnSpc>
                <a:spcPct val="110000"/>
              </a:lnSpc>
              <a:spcBef>
                <a:spcPts val="0"/>
              </a:spcBef>
              <a:spcAft>
                <a:spcPct val="0"/>
              </a:spcAft>
            </a:pPr>
            <a:r>
              <a:rPr lang="en-US" sz="1600" dirty="0"/>
              <a:t>Manual</a:t>
            </a:r>
          </a:p>
          <a:p>
            <a:pPr marL="457218" lvl="1" defTabSz="932311" fontAlgn="base">
              <a:lnSpc>
                <a:spcPct val="110000"/>
              </a:lnSpc>
              <a:spcBef>
                <a:spcPts val="0"/>
              </a:spcBef>
              <a:spcAft>
                <a:spcPct val="0"/>
              </a:spcAft>
            </a:pPr>
            <a:r>
              <a:rPr lang="en-US" sz="1600" dirty="0">
                <a:solidFill>
                  <a:schemeClr val="tx1">
                    <a:lumMod val="50000"/>
                  </a:schemeClr>
                </a:solidFill>
              </a:rPr>
              <a:t>Can choose to index documents via </a:t>
            </a:r>
            <a:r>
              <a:rPr lang="en-US" sz="1600" dirty="0" err="1">
                <a:solidFill>
                  <a:schemeClr val="tx1">
                    <a:lumMod val="50000"/>
                  </a:schemeClr>
                </a:solidFill>
              </a:rPr>
              <a:t>RequestOptions</a:t>
            </a:r>
            <a:endParaRPr lang="en-US" sz="1600" dirty="0">
              <a:solidFill>
                <a:schemeClr val="tx1">
                  <a:lumMod val="50000"/>
                </a:schemeClr>
              </a:solidFill>
            </a:endParaRPr>
          </a:p>
          <a:p>
            <a:pPr marL="914437" lvl="2" defTabSz="932311" fontAlgn="base">
              <a:lnSpc>
                <a:spcPct val="110000"/>
              </a:lnSpc>
              <a:spcBef>
                <a:spcPts val="0"/>
              </a:spcBef>
              <a:spcAft>
                <a:spcPct val="0"/>
              </a:spcAft>
            </a:pPr>
            <a:r>
              <a:rPr lang="en-US" sz="1600" dirty="0" err="1">
                <a:solidFill>
                  <a:schemeClr val="tx1">
                    <a:lumMod val="50000"/>
                  </a:schemeClr>
                </a:solidFill>
                <a:latin typeface="Segoe UI Light"/>
              </a:rPr>
              <a:t>IndexingDirective</a:t>
            </a:r>
            <a:r>
              <a:rPr lang="en-US" sz="1600" dirty="0">
                <a:solidFill>
                  <a:schemeClr val="tx1">
                    <a:lumMod val="50000"/>
                  </a:schemeClr>
                </a:solidFill>
                <a:latin typeface="Segoe UI Light"/>
              </a:rPr>
              <a:t> = </a:t>
            </a:r>
            <a:r>
              <a:rPr lang="en-US" sz="1600" dirty="0" err="1">
                <a:solidFill>
                  <a:schemeClr val="tx1">
                    <a:lumMod val="50000"/>
                  </a:schemeClr>
                </a:solidFill>
                <a:latin typeface="Segoe UI Light"/>
              </a:rPr>
              <a:t>IndexingDirective.Include</a:t>
            </a:r>
            <a:endParaRPr lang="en-US" sz="1600" dirty="0">
              <a:solidFill>
                <a:schemeClr val="tx1">
                  <a:lumMod val="50000"/>
                </a:schemeClr>
              </a:solidFill>
              <a:latin typeface="Segoe UI Light"/>
            </a:endParaRPr>
          </a:p>
          <a:p>
            <a:pPr marL="457218" lvl="1" defTabSz="932311" fontAlgn="base">
              <a:lnSpc>
                <a:spcPct val="110000"/>
              </a:lnSpc>
              <a:spcBef>
                <a:spcPts val="0"/>
              </a:spcBef>
              <a:spcAft>
                <a:spcPct val="0"/>
              </a:spcAft>
            </a:pPr>
            <a:r>
              <a:rPr lang="en-US" sz="1600" dirty="0">
                <a:solidFill>
                  <a:schemeClr val="tx1">
                    <a:lumMod val="50000"/>
                  </a:schemeClr>
                </a:solidFill>
              </a:rPr>
              <a:t>Can read non-indexed documents via </a:t>
            </a:r>
            <a:r>
              <a:rPr lang="en-US" sz="1600" dirty="0" err="1">
                <a:solidFill>
                  <a:schemeClr val="tx1">
                    <a:lumMod val="50000"/>
                  </a:schemeClr>
                </a:solidFill>
              </a:rPr>
              <a:t>selflink</a:t>
            </a:r>
            <a:endParaRPr lang="en-US" sz="1600" dirty="0">
              <a:solidFill>
                <a:schemeClr val="tx1">
                  <a:lumMod val="50000"/>
                </a:schemeClr>
              </a:solidFill>
            </a:endParaRPr>
          </a:p>
          <a:p>
            <a:pPr marL="457218" lvl="1" defTabSz="932311" fontAlgn="base">
              <a:lnSpc>
                <a:spcPct val="110000"/>
              </a:lnSpc>
              <a:spcBef>
                <a:spcPts val="0"/>
              </a:spcBef>
              <a:spcAft>
                <a:spcPct val="0"/>
              </a:spcAft>
            </a:pPr>
            <a:endParaRPr lang="en-US" sz="1667" dirty="0">
              <a:solidFill>
                <a:schemeClr val="tx1">
                  <a:lumMod val="50000"/>
                </a:schemeClr>
              </a:solidFill>
            </a:endParaRPr>
          </a:p>
          <a:p>
            <a:pPr marL="457218" lvl="1" defTabSz="932311" fontAlgn="base">
              <a:lnSpc>
                <a:spcPct val="110000"/>
              </a:lnSpc>
              <a:spcBef>
                <a:spcPts val="0"/>
              </a:spcBef>
              <a:spcAft>
                <a:spcPct val="0"/>
              </a:spcAft>
            </a:pPr>
            <a:endParaRPr lang="en-US" sz="1667" dirty="0">
              <a:solidFill>
                <a:schemeClr val="tx1">
                  <a:lumMod val="50000"/>
                </a:schemeClr>
              </a:solidFill>
            </a:endParaRPr>
          </a:p>
          <a:p>
            <a:pPr lvl="1" defTabSz="932311" fontAlgn="base">
              <a:lnSpc>
                <a:spcPct val="110000"/>
              </a:lnSpc>
              <a:spcBef>
                <a:spcPts val="0"/>
              </a:spcBef>
              <a:spcAft>
                <a:spcPct val="0"/>
              </a:spcAft>
            </a:pPr>
            <a:endParaRPr lang="en-US" sz="1667" dirty="0">
              <a:solidFill>
                <a:schemeClr val="tx1">
                  <a:lumMod val="50000"/>
                </a:schemeClr>
              </a:solidFill>
            </a:endParaRPr>
          </a:p>
          <a:p>
            <a:pPr>
              <a:lnSpc>
                <a:spcPct val="110000"/>
              </a:lnSpc>
              <a:spcBef>
                <a:spcPts val="0"/>
              </a:spcBef>
            </a:pPr>
            <a:endParaRPr lang="en-US" dirty="0"/>
          </a:p>
        </p:txBody>
      </p:sp>
      <p:sp>
        <p:nvSpPr>
          <p:cNvPr id="3" name="Title 2"/>
          <p:cNvSpPr>
            <a:spLocks noGrp="1"/>
          </p:cNvSpPr>
          <p:nvPr>
            <p:ph type="title"/>
          </p:nvPr>
        </p:nvSpPr>
        <p:spPr/>
        <p:txBody>
          <a:bodyPr/>
          <a:lstStyle/>
          <a:p>
            <a:r>
              <a:rPr lang="en-US" dirty="0"/>
              <a:t>Indexing Modes and Policies</a:t>
            </a:r>
          </a:p>
        </p:txBody>
      </p:sp>
      <p:sp>
        <p:nvSpPr>
          <p:cNvPr id="13" name="TextBox 12"/>
          <p:cNvSpPr txBox="1"/>
          <p:nvPr/>
        </p:nvSpPr>
        <p:spPr>
          <a:xfrm>
            <a:off x="263249" y="1099744"/>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tx1">
                    <a:lumMod val="50000"/>
                  </a:schemeClr>
                </a:solidFill>
                <a:latin typeface="Segoe UI Light"/>
              </a:rPr>
              <a:t>Set indexing mode</a:t>
            </a:r>
          </a:p>
        </p:txBody>
      </p:sp>
      <p:sp>
        <p:nvSpPr>
          <p:cNvPr id="14" name="TextBox 13"/>
          <p:cNvSpPr txBox="1"/>
          <p:nvPr/>
        </p:nvSpPr>
        <p:spPr>
          <a:xfrm>
            <a:off x="263249" y="3764032"/>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tx1">
                    <a:lumMod val="50000"/>
                  </a:schemeClr>
                </a:solidFill>
                <a:latin typeface="Segoe UI Light"/>
              </a:rPr>
              <a:t>Set indexing policy</a:t>
            </a:r>
          </a:p>
        </p:txBody>
      </p:sp>
      <p:sp>
        <p:nvSpPr>
          <p:cNvPr id="2" name="TextBox 1"/>
          <p:cNvSpPr txBox="1"/>
          <p:nvPr/>
        </p:nvSpPr>
        <p:spPr>
          <a:xfrm>
            <a:off x="457178" y="5737607"/>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15" name="Text Placeholder 3"/>
          <p:cNvSpPr txBox="1">
            <a:spLocks/>
          </p:cNvSpPr>
          <p:nvPr/>
        </p:nvSpPr>
        <p:spPr>
          <a:xfrm>
            <a:off x="457178" y="4265658"/>
            <a:ext cx="6751518" cy="2087465"/>
          </a:xfrm>
          <a:prstGeom prst="rect">
            <a:avLst/>
          </a:prstGeom>
          <a:solidFill>
            <a:schemeClr val="bg1">
              <a:lumMod val="95000"/>
            </a:schemeClr>
          </a:solidFill>
          <a:ln w="76200">
            <a:solidFill>
              <a:srgbClr val="0072C6"/>
            </a:solidFill>
          </a:ln>
        </p:spPr>
        <p:txBody>
          <a:bodyPr vert="horz" wrap="square" lIns="182880" tIns="146304" rIns="182880" bIns="146304" rtlCol="0">
            <a:normAutofit fontScale="77500" lnSpcReduction="20000"/>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err="1"/>
              <a:t>var</a:t>
            </a:r>
            <a:r>
              <a:rPr lang="en-US" dirty="0"/>
              <a:t> collection = new </a:t>
            </a:r>
            <a:r>
              <a:rPr lang="en-US" dirty="0" err="1"/>
              <a:t>DocumentCollection</a:t>
            </a:r>
            <a:endParaRPr lang="en-US" dirty="0"/>
          </a:p>
          <a:p>
            <a:r>
              <a:rPr lang="en-US" dirty="0"/>
              <a:t>            {</a:t>
            </a:r>
          </a:p>
          <a:p>
            <a:r>
              <a:rPr lang="en-US" dirty="0"/>
              <a:t>                Id = “</a:t>
            </a:r>
            <a:r>
              <a:rPr lang="en-US" dirty="0" err="1"/>
              <a:t>manualCollection</a:t>
            </a:r>
            <a:r>
              <a:rPr lang="en-US" dirty="0"/>
              <a:t>”</a:t>
            </a:r>
          </a:p>
          <a:p>
            <a:r>
              <a:rPr lang="en-US" dirty="0"/>
              <a:t>            };</a:t>
            </a:r>
          </a:p>
          <a:p>
            <a:r>
              <a:rPr lang="en-US" dirty="0"/>
              <a:t>            </a:t>
            </a:r>
          </a:p>
          <a:p>
            <a:r>
              <a:rPr lang="en-US" dirty="0"/>
              <a:t>            </a:t>
            </a:r>
            <a:r>
              <a:rPr lang="en-US" dirty="0" err="1"/>
              <a:t>collection.IndexingPolicy.Automatic</a:t>
            </a:r>
            <a:r>
              <a:rPr lang="en-US" dirty="0"/>
              <a:t> = false;</a:t>
            </a:r>
          </a:p>
          <a:p>
            <a:endParaRPr lang="en-US" dirty="0"/>
          </a:p>
          <a:p>
            <a:r>
              <a:rPr lang="en-US" dirty="0"/>
              <a:t>            collection = await </a:t>
            </a:r>
            <a:r>
              <a:rPr lang="en-US" dirty="0" err="1"/>
              <a:t>client.CreateDocumentCollectionAsync</a:t>
            </a:r>
            <a:r>
              <a:rPr lang="en-US" dirty="0"/>
              <a:t>(</a:t>
            </a:r>
            <a:r>
              <a:rPr lang="en-US" dirty="0" err="1"/>
              <a:t>databaseLink</a:t>
            </a:r>
            <a:r>
              <a:rPr lang="en-US" dirty="0"/>
              <a:t>, collection);</a:t>
            </a:r>
            <a:endParaRPr lang="en-US" sz="1400" dirty="0"/>
          </a:p>
          <a:p>
            <a:endParaRPr lang="en-US" dirty="0"/>
          </a:p>
        </p:txBody>
      </p:sp>
    </p:spTree>
    <p:extLst>
      <p:ext uri="{BB962C8B-B14F-4D97-AF65-F5344CB8AC3E}">
        <p14:creationId xmlns:p14="http://schemas.microsoft.com/office/powerpoint/2010/main" val="183336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5971" y="1269386"/>
            <a:ext cx="6751518" cy="5367388"/>
          </a:xfrm>
        </p:spPr>
        <p:txBody>
          <a:bodyPr>
            <a:normAutofit fontScale="85000" lnSpcReduction="20000"/>
          </a:bodyPr>
          <a:lstStyle/>
          <a:p>
            <a:r>
              <a:rPr lang="en-US" dirty="0" err="1"/>
              <a:t>var</a:t>
            </a:r>
            <a:r>
              <a:rPr lang="en-US" dirty="0"/>
              <a:t> collection = new </a:t>
            </a:r>
            <a:r>
              <a:rPr lang="en-US" dirty="0" err="1"/>
              <a:t>DocumentCollection</a:t>
            </a:r>
            <a:r>
              <a:rPr lang="en-US" dirty="0"/>
              <a:t> </a:t>
            </a:r>
          </a:p>
          <a:p>
            <a:r>
              <a:rPr lang="en-US" dirty="0"/>
              <a:t>            { </a:t>
            </a:r>
          </a:p>
          <a:p>
            <a:r>
              <a:rPr lang="en-US" dirty="0"/>
              <a:t>                Id =  “Orders”</a:t>
            </a:r>
          </a:p>
          <a:p>
            <a:r>
              <a:rPr lang="en-US" dirty="0"/>
              <a:t>            };</a:t>
            </a:r>
          </a:p>
          <a:p>
            <a:endParaRPr lang="en-US" dirty="0"/>
          </a:p>
          <a:p>
            <a:r>
              <a:rPr lang="en-US" dirty="0"/>
              <a:t>            </a:t>
            </a:r>
            <a:r>
              <a:rPr lang="en-US" dirty="0" err="1"/>
              <a:t>collection.IndexingPolicy.IncludedPaths.Add</a:t>
            </a:r>
            <a:r>
              <a:rPr lang="en-US" dirty="0"/>
              <a:t>(new </a:t>
            </a:r>
            <a:r>
              <a:rPr lang="en-US" dirty="0" err="1"/>
              <a:t>IndexingPath</a:t>
            </a:r>
            <a:endParaRPr lang="en-US" dirty="0"/>
          </a:p>
          <a:p>
            <a:r>
              <a:rPr lang="en-US" dirty="0"/>
              <a:t>            {</a:t>
            </a:r>
          </a:p>
          <a:p>
            <a:r>
              <a:rPr lang="en-US" dirty="0"/>
              <a:t>                </a:t>
            </a:r>
            <a:r>
              <a:rPr lang="en-US" dirty="0" err="1"/>
              <a:t>IndexType</a:t>
            </a:r>
            <a:r>
              <a:rPr lang="en-US" dirty="0"/>
              <a:t> = </a:t>
            </a:r>
            <a:r>
              <a:rPr lang="en-US" dirty="0" err="1"/>
              <a:t>IndexType.Hash</a:t>
            </a:r>
            <a:r>
              <a:rPr lang="en-US" dirty="0"/>
              <a:t>,</a:t>
            </a:r>
          </a:p>
          <a:p>
            <a:r>
              <a:rPr lang="en-US" dirty="0"/>
              <a:t>                Path = "/",</a:t>
            </a:r>
          </a:p>
          <a:p>
            <a:r>
              <a:rPr lang="en-US" dirty="0"/>
              <a:t>            });</a:t>
            </a:r>
          </a:p>
          <a:p>
            <a:endParaRPr lang="en-US" dirty="0"/>
          </a:p>
          <a:p>
            <a:r>
              <a:rPr lang="en-US" dirty="0"/>
              <a:t>            </a:t>
            </a:r>
            <a:r>
              <a:rPr lang="en-US" dirty="0" err="1"/>
              <a:t>collection.IndexingPolicy.IncludedPaths.Add</a:t>
            </a:r>
            <a:r>
              <a:rPr lang="en-US" dirty="0"/>
              <a:t>(new </a:t>
            </a:r>
            <a:r>
              <a:rPr lang="en-US" dirty="0" err="1"/>
              <a:t>IndexingPath</a:t>
            </a:r>
            <a:endParaRPr lang="en-US" dirty="0"/>
          </a:p>
          <a:p>
            <a:r>
              <a:rPr lang="en-US" dirty="0"/>
              <a:t>            {</a:t>
            </a:r>
          </a:p>
          <a:p>
            <a:r>
              <a:rPr lang="en-US" dirty="0"/>
              <a:t>                </a:t>
            </a:r>
            <a:r>
              <a:rPr lang="en-US" dirty="0" err="1"/>
              <a:t>IndexType</a:t>
            </a:r>
            <a:r>
              <a:rPr lang="en-US" dirty="0"/>
              <a:t> = </a:t>
            </a:r>
            <a:r>
              <a:rPr lang="en-US" dirty="0" err="1"/>
              <a:t>IndexType.Range</a:t>
            </a:r>
            <a:r>
              <a:rPr lang="en-US" dirty="0"/>
              <a:t>,</a:t>
            </a:r>
          </a:p>
          <a:p>
            <a:r>
              <a:rPr lang="en-US" dirty="0"/>
              <a:t>                Path = @"/""</a:t>
            </a:r>
            <a:r>
              <a:rPr lang="en-US" dirty="0" err="1"/>
              <a:t>shippedTimestamp</a:t>
            </a:r>
            <a:r>
              <a:rPr lang="en-US" dirty="0"/>
              <a:t>""/?",</a:t>
            </a:r>
          </a:p>
          <a:p>
            <a:r>
              <a:rPr lang="en-US" dirty="0"/>
              <a:t>                </a:t>
            </a:r>
            <a:r>
              <a:rPr lang="en-US" dirty="0" err="1"/>
              <a:t>NumericPrecision</a:t>
            </a:r>
            <a:r>
              <a:rPr lang="en-US" dirty="0"/>
              <a:t> = 7</a:t>
            </a:r>
          </a:p>
          <a:p>
            <a:r>
              <a:rPr lang="en-US" dirty="0"/>
              <a:t>            });</a:t>
            </a:r>
          </a:p>
          <a:p>
            <a:endParaRPr lang="en-US" dirty="0"/>
          </a:p>
          <a:p>
            <a:r>
              <a:rPr lang="en-US" dirty="0"/>
              <a:t>            </a:t>
            </a:r>
            <a:r>
              <a:rPr lang="en-US" dirty="0" err="1"/>
              <a:t>collection.IndexingPolicy.ExcludedPaths.Add</a:t>
            </a:r>
            <a:r>
              <a:rPr lang="en-US" dirty="0"/>
              <a:t>("/\"</a:t>
            </a:r>
            <a:r>
              <a:rPr lang="en-US" dirty="0" err="1"/>
              <a:t>metaData</a:t>
            </a:r>
            <a:r>
              <a:rPr lang="en-US" dirty="0"/>
              <a:t>\"/*");</a:t>
            </a:r>
          </a:p>
          <a:p>
            <a:r>
              <a:rPr lang="en-US" dirty="0"/>
              <a:t>                        </a:t>
            </a:r>
          </a:p>
          <a:p>
            <a:r>
              <a:rPr lang="en-US" dirty="0"/>
              <a:t>            collection = await </a:t>
            </a:r>
            <a:r>
              <a:rPr lang="en-US" dirty="0" err="1"/>
              <a:t>client.CreateDocumentCollectionAsync</a:t>
            </a:r>
            <a:r>
              <a:rPr lang="en-US" dirty="0"/>
              <a:t>(</a:t>
            </a:r>
            <a:r>
              <a:rPr lang="en-US" dirty="0" err="1"/>
              <a:t>databaseLink</a:t>
            </a:r>
            <a:r>
              <a:rPr lang="en-US" dirty="0"/>
              <a:t>, collection);</a:t>
            </a:r>
            <a:endParaRPr lang="en-US" sz="1600" dirty="0"/>
          </a:p>
          <a:p>
            <a:endParaRPr lang="en-US" dirty="0"/>
          </a:p>
        </p:txBody>
      </p:sp>
      <p:sp>
        <p:nvSpPr>
          <p:cNvPr id="5" name="Text Placeholder 4"/>
          <p:cNvSpPr>
            <a:spLocks noGrp="1"/>
          </p:cNvSpPr>
          <p:nvPr>
            <p:ph type="body" sz="quarter" idx="11"/>
          </p:nvPr>
        </p:nvSpPr>
        <p:spPr>
          <a:xfrm>
            <a:off x="7359447" y="1365294"/>
            <a:ext cx="4536138" cy="4942676"/>
          </a:xfrm>
        </p:spPr>
        <p:txBody>
          <a:bodyPr>
            <a:noAutofit/>
          </a:bodyPr>
          <a:lstStyle/>
          <a:p>
            <a:pPr defTabSz="932311" fontAlgn="base">
              <a:spcBef>
                <a:spcPts val="600"/>
              </a:spcBef>
              <a:spcAft>
                <a:spcPct val="0"/>
              </a:spcAft>
            </a:pPr>
            <a:r>
              <a:rPr lang="en-US" sz="2400" dirty="0"/>
              <a:t>Hash Index Type</a:t>
            </a:r>
          </a:p>
          <a:p>
            <a:pPr lvl="1" defTabSz="932311" fontAlgn="base">
              <a:spcAft>
                <a:spcPct val="0"/>
              </a:spcAft>
            </a:pPr>
            <a:r>
              <a:rPr lang="en-US" dirty="0">
                <a:solidFill>
                  <a:schemeClr val="tx1">
                    <a:lumMod val="50000"/>
                  </a:schemeClr>
                </a:solidFill>
              </a:rPr>
              <a:t>Supported for strings and numbers</a:t>
            </a:r>
          </a:p>
          <a:p>
            <a:pPr lvl="1" defTabSz="932311" fontAlgn="base">
              <a:spcAft>
                <a:spcPct val="0"/>
              </a:spcAft>
            </a:pPr>
            <a:r>
              <a:rPr lang="en-US" dirty="0">
                <a:solidFill>
                  <a:schemeClr val="tx1">
                    <a:lumMod val="50000"/>
                  </a:schemeClr>
                </a:solidFill>
              </a:rPr>
              <a:t>Optimized for equality matches</a:t>
            </a:r>
            <a:br>
              <a:rPr lang="en-US" dirty="0">
                <a:solidFill>
                  <a:schemeClr val="tx1">
                    <a:lumMod val="50000"/>
                  </a:schemeClr>
                </a:solidFill>
              </a:rPr>
            </a:br>
            <a:endParaRPr lang="en-US" dirty="0">
              <a:solidFill>
                <a:schemeClr val="tx1">
                  <a:lumMod val="50000"/>
                </a:schemeClr>
              </a:solidFill>
            </a:endParaRPr>
          </a:p>
          <a:p>
            <a:pPr defTabSz="932311" fontAlgn="base">
              <a:spcBef>
                <a:spcPts val="600"/>
              </a:spcBef>
              <a:spcAft>
                <a:spcPct val="0"/>
              </a:spcAft>
            </a:pPr>
            <a:r>
              <a:rPr lang="en-US" sz="2400" dirty="0"/>
              <a:t>Range Index Type</a:t>
            </a:r>
          </a:p>
          <a:p>
            <a:pPr lvl="1" defTabSz="932311" fontAlgn="base">
              <a:spcAft>
                <a:spcPct val="0"/>
              </a:spcAft>
            </a:pPr>
            <a:r>
              <a:rPr lang="en-US" dirty="0">
                <a:solidFill>
                  <a:schemeClr val="tx1">
                    <a:lumMod val="50000"/>
                  </a:schemeClr>
                </a:solidFill>
              </a:rPr>
              <a:t>Supported for numbers</a:t>
            </a:r>
          </a:p>
          <a:p>
            <a:pPr lvl="1" defTabSz="932311" fontAlgn="base">
              <a:spcAft>
                <a:spcPct val="0"/>
              </a:spcAft>
            </a:pPr>
            <a:r>
              <a:rPr lang="en-US" dirty="0">
                <a:solidFill>
                  <a:schemeClr val="tx1">
                    <a:lumMod val="50000"/>
                  </a:schemeClr>
                </a:solidFill>
              </a:rPr>
              <a:t>Optimized for comparison queries</a:t>
            </a:r>
            <a:br>
              <a:rPr lang="en-US" dirty="0">
                <a:solidFill>
                  <a:schemeClr val="tx1">
                    <a:lumMod val="50000"/>
                  </a:schemeClr>
                </a:solidFill>
              </a:rPr>
            </a:br>
            <a:endParaRPr lang="en-US" dirty="0">
              <a:solidFill>
                <a:schemeClr val="tx1">
                  <a:lumMod val="50000"/>
                </a:schemeClr>
              </a:solidFill>
            </a:endParaRPr>
          </a:p>
          <a:p>
            <a:pPr defTabSz="932311" fontAlgn="base">
              <a:spcBef>
                <a:spcPts val="600"/>
              </a:spcBef>
              <a:spcAft>
                <a:spcPct val="0"/>
              </a:spcAft>
            </a:pPr>
            <a:r>
              <a:rPr lang="en-US" sz="2400" dirty="0"/>
              <a:t>String Index Precision</a:t>
            </a:r>
          </a:p>
          <a:p>
            <a:pPr lvl="1" defTabSz="932311" fontAlgn="base">
              <a:spcAft>
                <a:spcPct val="0"/>
              </a:spcAft>
            </a:pPr>
            <a:r>
              <a:rPr lang="en-US" dirty="0">
                <a:solidFill>
                  <a:schemeClr val="tx1">
                    <a:lumMod val="50000"/>
                  </a:schemeClr>
                </a:solidFill>
              </a:rPr>
              <a:t>Default is 3</a:t>
            </a:r>
            <a:br>
              <a:rPr lang="en-US" dirty="0">
                <a:solidFill>
                  <a:schemeClr val="tx1">
                    <a:lumMod val="50000"/>
                  </a:schemeClr>
                </a:solidFill>
              </a:rPr>
            </a:br>
            <a:endParaRPr lang="en-US" dirty="0">
              <a:solidFill>
                <a:schemeClr val="tx1">
                  <a:lumMod val="50000"/>
                </a:schemeClr>
              </a:solidFill>
            </a:endParaRPr>
          </a:p>
          <a:p>
            <a:pPr defTabSz="932311" fontAlgn="base">
              <a:spcBef>
                <a:spcPts val="600"/>
              </a:spcBef>
              <a:spcAft>
                <a:spcPct val="0"/>
              </a:spcAft>
            </a:pPr>
            <a:r>
              <a:rPr lang="en-US" sz="2400" dirty="0"/>
              <a:t>Numeric Index Precision</a:t>
            </a:r>
          </a:p>
          <a:p>
            <a:pPr lvl="1" defTabSz="932311" fontAlgn="base">
              <a:spcAft>
                <a:spcPct val="0"/>
              </a:spcAft>
            </a:pPr>
            <a:r>
              <a:rPr lang="en-US" dirty="0">
                <a:solidFill>
                  <a:schemeClr val="tx1">
                    <a:lumMod val="50000"/>
                  </a:schemeClr>
                </a:solidFill>
              </a:rPr>
              <a:t>Default is 3</a:t>
            </a:r>
          </a:p>
          <a:p>
            <a:pPr lvl="1" defTabSz="932311" fontAlgn="base">
              <a:spcAft>
                <a:spcPct val="0"/>
              </a:spcAft>
            </a:pPr>
            <a:r>
              <a:rPr lang="en-US" dirty="0">
                <a:solidFill>
                  <a:schemeClr val="tx1">
                    <a:lumMod val="50000"/>
                  </a:schemeClr>
                </a:solidFill>
              </a:rPr>
              <a:t>Increase for larger number fields (epoch timestamps)</a:t>
            </a:r>
          </a:p>
        </p:txBody>
      </p:sp>
      <p:sp>
        <p:nvSpPr>
          <p:cNvPr id="3" name="Title 2"/>
          <p:cNvSpPr>
            <a:spLocks noGrp="1"/>
          </p:cNvSpPr>
          <p:nvPr>
            <p:ph type="title"/>
          </p:nvPr>
        </p:nvSpPr>
        <p:spPr/>
        <p:txBody>
          <a:bodyPr/>
          <a:lstStyle/>
          <a:p>
            <a:r>
              <a:rPr lang="en-US" dirty="0"/>
              <a:t>Indexing Paths and Types</a:t>
            </a:r>
          </a:p>
        </p:txBody>
      </p:sp>
    </p:spTree>
    <p:extLst>
      <p:ext uri="{BB962C8B-B14F-4D97-AF65-F5344CB8AC3E}">
        <p14:creationId xmlns:p14="http://schemas.microsoft.com/office/powerpoint/2010/main" val="3055015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Atomic multiple CRUD in same partition in a single transaction </a:t>
            </a:r>
          </a:p>
        </p:txBody>
      </p:sp>
    </p:spTree>
    <p:extLst>
      <p:ext uri="{BB962C8B-B14F-4D97-AF65-F5344CB8AC3E}">
        <p14:creationId xmlns:p14="http://schemas.microsoft.com/office/powerpoint/2010/main" val="2009374390"/>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1" cy="914544"/>
          </a:xfrm>
        </p:spPr>
        <p:txBody>
          <a:bodyPr/>
          <a:lstStyle/>
          <a:p>
            <a:r>
              <a:rPr lang="en-US" dirty="0"/>
              <a:t>Query and indexing tips</a:t>
            </a:r>
          </a:p>
        </p:txBody>
      </p:sp>
      <p:sp>
        <p:nvSpPr>
          <p:cNvPr id="5" name="Text Placeholder 4"/>
          <p:cNvSpPr>
            <a:spLocks noGrp="1"/>
          </p:cNvSpPr>
          <p:nvPr>
            <p:ph idx="4294967295"/>
          </p:nvPr>
        </p:nvSpPr>
        <p:spPr>
          <a:xfrm>
            <a:off x="117984" y="1452563"/>
            <a:ext cx="9788525" cy="2843793"/>
          </a:xfrm>
        </p:spPr>
        <p:txBody>
          <a:bodyPr/>
          <a:lstStyle/>
          <a:p>
            <a:pPr marL="182880" indent="0">
              <a:spcAft>
                <a:spcPts val="1200"/>
              </a:spcAft>
              <a:buNone/>
            </a:pPr>
            <a:r>
              <a:rPr lang="en-US" sz="2800" dirty="0"/>
              <a:t>Consider query needs and index policies (index policies are currently immutable)</a:t>
            </a:r>
          </a:p>
          <a:p>
            <a:pPr marL="182880" indent="0">
              <a:spcAft>
                <a:spcPts val="1200"/>
              </a:spcAft>
              <a:buNone/>
            </a:pPr>
            <a:r>
              <a:rPr lang="en-US" sz="2800" dirty="0"/>
              <a:t>Understand query costs and limits, and avoid scans</a:t>
            </a:r>
          </a:p>
          <a:p>
            <a:pPr marL="182880" indent="0">
              <a:spcAft>
                <a:spcPts val="1200"/>
              </a:spcAft>
              <a:buNone/>
            </a:pPr>
            <a:r>
              <a:rPr lang="en-US" sz="2800" dirty="0"/>
              <a:t>Pre-aggregate where possible</a:t>
            </a:r>
          </a:p>
          <a:p>
            <a:pPr marL="182880" indent="0">
              <a:spcAft>
                <a:spcPts val="1200"/>
              </a:spcAft>
              <a:buNone/>
            </a:pPr>
            <a:endParaRPr lang="en-US" sz="2800" dirty="0"/>
          </a:p>
        </p:txBody>
      </p:sp>
      <p:pic>
        <p:nvPicPr>
          <p:cNvPr id="7" name="Picture 6"/>
          <p:cNvPicPr>
            <a:picLocks noChangeAspect="1"/>
          </p:cNvPicPr>
          <p:nvPr/>
        </p:nvPicPr>
        <p:blipFill>
          <a:blip r:embed="rId3"/>
          <a:stretch>
            <a:fillRect/>
          </a:stretch>
        </p:blipFill>
        <p:spPr>
          <a:xfrm>
            <a:off x="7928518" y="2971870"/>
            <a:ext cx="4441902" cy="4441902"/>
          </a:xfrm>
          <a:prstGeom prst="rect">
            <a:avLst/>
          </a:prstGeom>
        </p:spPr>
      </p:pic>
    </p:spTree>
    <p:extLst>
      <p:ext uri="{BB962C8B-B14F-4D97-AF65-F5344CB8AC3E}">
        <p14:creationId xmlns:p14="http://schemas.microsoft.com/office/powerpoint/2010/main" val="19012815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1" cy="914544"/>
          </a:xfrm>
        </p:spPr>
        <p:txBody>
          <a:bodyPr/>
          <a:lstStyle/>
          <a:p>
            <a:r>
              <a:rPr lang="en-US" dirty="0"/>
              <a:t>DocumentDB Service Summary</a:t>
            </a:r>
          </a:p>
        </p:txBody>
      </p:sp>
      <p:sp>
        <p:nvSpPr>
          <p:cNvPr id="9" name="Text Placeholder 8"/>
          <p:cNvSpPr>
            <a:spLocks noGrp="1"/>
          </p:cNvSpPr>
          <p:nvPr>
            <p:ph type="body" sz="quarter" idx="4294967295"/>
          </p:nvPr>
        </p:nvSpPr>
        <p:spPr>
          <a:xfrm>
            <a:off x="501448" y="1196260"/>
            <a:ext cx="11152188" cy="5595315"/>
          </a:xfrm>
        </p:spPr>
        <p:txBody>
          <a:bodyPr/>
          <a:lstStyle/>
          <a:p>
            <a:pPr marL="0" indent="0">
              <a:buNone/>
            </a:pPr>
            <a:r>
              <a:rPr lang="en-US" sz="3200" dirty="0"/>
              <a:t>Unique among NoSQL stores</a:t>
            </a:r>
            <a:endParaRPr lang="en-US" sz="1400" dirty="0"/>
          </a:p>
          <a:p>
            <a:pPr marL="182880" lvl="1" indent="0">
              <a:spcBef>
                <a:spcPts val="600"/>
              </a:spcBef>
              <a:buNone/>
            </a:pPr>
            <a:r>
              <a:rPr lang="en-US" sz="2400" dirty="0">
                <a:latin typeface="+mj-lt"/>
              </a:rPr>
              <a:t>Developed for the cloud and to be delivered as a service.</a:t>
            </a:r>
          </a:p>
          <a:p>
            <a:pPr marL="182880" lvl="1" indent="0">
              <a:spcBef>
                <a:spcPts val="600"/>
              </a:spcBef>
              <a:buNone/>
            </a:pPr>
            <a:r>
              <a:rPr lang="en-US" sz="2400" dirty="0">
                <a:latin typeface="+mj-lt"/>
              </a:rPr>
              <a:t>Truly query-able and is a native JSON store.</a:t>
            </a:r>
          </a:p>
          <a:p>
            <a:pPr marL="182880" lvl="1" indent="0">
              <a:spcBef>
                <a:spcPts val="600"/>
              </a:spcBef>
              <a:buNone/>
            </a:pPr>
            <a:r>
              <a:rPr lang="en-US" sz="2400" dirty="0">
                <a:latin typeface="+mj-lt"/>
              </a:rPr>
              <a:t>Transactional processing through language integrated JavaScript.</a:t>
            </a:r>
          </a:p>
          <a:p>
            <a:pPr marL="182880" lvl="1" indent="0">
              <a:spcBef>
                <a:spcPts val="600"/>
              </a:spcBef>
              <a:buNone/>
            </a:pPr>
            <a:r>
              <a:rPr lang="en-US" sz="2400" dirty="0">
                <a:latin typeface="+mj-lt"/>
              </a:rPr>
              <a:t>Predictable performance and tunable consistency.</a:t>
            </a:r>
          </a:p>
          <a:p>
            <a:pPr marL="182880" lvl="1" indent="0">
              <a:spcBef>
                <a:spcPts val="600"/>
              </a:spcBef>
              <a:buNone/>
            </a:pPr>
            <a:endParaRPr lang="en-US" sz="2400" dirty="0">
              <a:latin typeface="+mj-lt"/>
            </a:endParaRPr>
          </a:p>
          <a:p>
            <a:pPr marL="0" indent="0">
              <a:buNone/>
            </a:pPr>
            <a:r>
              <a:rPr lang="en-US" sz="3200" dirty="0"/>
              <a:t>DocumentDB for these development scenarios</a:t>
            </a:r>
          </a:p>
          <a:p>
            <a:pPr marL="182880" lvl="1" indent="0">
              <a:spcBef>
                <a:spcPts val="600"/>
              </a:spcBef>
              <a:buNone/>
            </a:pPr>
            <a:r>
              <a:rPr lang="en-US" sz="2400" dirty="0">
                <a:latin typeface="+mj-lt"/>
              </a:rPr>
              <a:t>Customers building new web and mobile cloud based applications.</a:t>
            </a:r>
          </a:p>
          <a:p>
            <a:pPr marL="182880" lvl="1" indent="0">
              <a:spcBef>
                <a:spcPts val="600"/>
              </a:spcBef>
              <a:buNone/>
            </a:pPr>
            <a:r>
              <a:rPr lang="en-US" sz="2400" dirty="0">
                <a:latin typeface="+mj-lt"/>
              </a:rPr>
              <a:t>Rapid development and high scalability requirements. </a:t>
            </a:r>
          </a:p>
          <a:p>
            <a:pPr marL="182880" lvl="1" indent="0">
              <a:spcBef>
                <a:spcPts val="600"/>
              </a:spcBef>
              <a:buNone/>
            </a:pPr>
            <a:r>
              <a:rPr lang="en-US" sz="2400" dirty="0">
                <a:latin typeface="+mj-lt"/>
              </a:rPr>
              <a:t>Query and processing of user and device-generated data. </a:t>
            </a:r>
          </a:p>
          <a:p>
            <a:pPr marL="182880" lvl="1" indent="0">
              <a:spcBef>
                <a:spcPts val="600"/>
              </a:spcBef>
              <a:buNone/>
            </a:pPr>
            <a:r>
              <a:rPr lang="en-US" sz="2400" dirty="0">
                <a:latin typeface="+mj-lt"/>
              </a:rPr>
              <a:t>Customers using K-V stores needing more query and processing support.</a:t>
            </a:r>
          </a:p>
          <a:p>
            <a:pPr marL="182880" lvl="1" indent="0">
              <a:spcBef>
                <a:spcPts val="600"/>
              </a:spcBef>
              <a:buNone/>
            </a:pPr>
            <a:r>
              <a:rPr lang="en-US" sz="2400" dirty="0">
                <a:latin typeface="+mj-lt"/>
              </a:rPr>
              <a:t>Customers running a document store in virtual machines looking for a managed service.</a:t>
            </a:r>
          </a:p>
        </p:txBody>
      </p:sp>
    </p:spTree>
    <p:extLst>
      <p:ext uri="{BB962C8B-B14F-4D97-AF65-F5344CB8AC3E}">
        <p14:creationId xmlns:p14="http://schemas.microsoft.com/office/powerpoint/2010/main" val="9247208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normAutofit fontScale="90000"/>
          </a:bodyPr>
          <a:lstStyle/>
          <a:p>
            <a:r>
              <a:rPr lang="en-US" dirty="0"/>
              <a:t>Build</a:t>
            </a:r>
            <a:r>
              <a:rPr lang="en-US" baseline="0" dirty="0"/>
              <a:t> your first DocumentDB app today</a:t>
            </a:r>
            <a:endParaRPr lang="en-US" dirty="0"/>
          </a:p>
        </p:txBody>
      </p:sp>
      <p:sp>
        <p:nvSpPr>
          <p:cNvPr id="3" name="Content Placeholder 2"/>
          <p:cNvSpPr>
            <a:spLocks noGrp="1"/>
          </p:cNvSpPr>
          <p:nvPr>
            <p:ph idx="4294967295"/>
          </p:nvPr>
        </p:nvSpPr>
        <p:spPr>
          <a:xfrm>
            <a:off x="545696" y="1270000"/>
            <a:ext cx="11036706" cy="4881274"/>
          </a:xfrm>
          <a:prstGeom prst="rect">
            <a:avLst/>
          </a:prstGeom>
        </p:spPr>
        <p:txBody>
          <a:bodyPr>
            <a:normAutofit lnSpcReduction="10000"/>
          </a:bodyPr>
          <a:lstStyle/>
          <a:p>
            <a:pPr marL="0" indent="0">
              <a:buNone/>
            </a:pPr>
            <a:r>
              <a:rPr lang="en-US" sz="3200" dirty="0"/>
              <a:t>Get Started …</a:t>
            </a:r>
          </a:p>
          <a:p>
            <a:pPr marL="182880" indent="0">
              <a:buNone/>
            </a:pPr>
            <a:r>
              <a:rPr lang="en-US" sz="2400" dirty="0"/>
              <a:t>Sign up for DocumentDB at </a:t>
            </a:r>
            <a:r>
              <a:rPr lang="en-US" sz="2400" dirty="0">
                <a:hlinkClick r:id="rId2"/>
              </a:rPr>
              <a:t>http://aka.ms/docdbstart</a:t>
            </a:r>
            <a:r>
              <a:rPr lang="en-US" sz="2400" dirty="0"/>
              <a:t> </a:t>
            </a:r>
          </a:p>
          <a:p>
            <a:pPr marL="182880" indent="0">
              <a:buNone/>
            </a:pPr>
            <a:r>
              <a:rPr lang="en-US" sz="2400" dirty="0"/>
              <a:t>Access and configure your account through </a:t>
            </a:r>
            <a:r>
              <a:rPr lang="en-US" sz="2400" dirty="0">
                <a:hlinkClick r:id="rId3"/>
              </a:rPr>
              <a:t>http://portal.azure.com</a:t>
            </a:r>
            <a:endParaRPr lang="en-US" sz="2400" dirty="0"/>
          </a:p>
          <a:p>
            <a:pPr marL="182880" indent="0">
              <a:buNone/>
            </a:pPr>
            <a:r>
              <a:rPr lang="en-US" sz="2400" dirty="0"/>
              <a:t>Download an SDK </a:t>
            </a:r>
            <a:r>
              <a:rPr lang="en-US" sz="2400" dirty="0">
                <a:hlinkClick r:id="rId4"/>
              </a:rPr>
              <a:t>http://aka.ms/docdbsdks</a:t>
            </a:r>
            <a:r>
              <a:rPr lang="en-US" sz="2400" dirty="0"/>
              <a:t>, and build a sample  at </a:t>
            </a:r>
            <a:r>
              <a:rPr lang="en-US" sz="2400" dirty="0">
                <a:hlinkClick r:id="rId5"/>
              </a:rPr>
              <a:t>http://aka.ms/docdbsample</a:t>
            </a:r>
            <a:r>
              <a:rPr lang="en-US" sz="2400" dirty="0"/>
              <a:t> </a:t>
            </a:r>
          </a:p>
          <a:p>
            <a:pPr marL="182880" indent="0">
              <a:buNone/>
            </a:pPr>
            <a:endParaRPr lang="en-US" sz="3600" dirty="0"/>
          </a:p>
          <a:p>
            <a:pPr marL="0" indent="0">
              <a:buNone/>
            </a:pPr>
            <a:r>
              <a:rPr lang="en-US" sz="3200" dirty="0"/>
              <a:t>Give Feedback …</a:t>
            </a:r>
          </a:p>
          <a:p>
            <a:pPr marL="182880" indent="0">
              <a:buNone/>
            </a:pPr>
            <a:r>
              <a:rPr lang="en-US" sz="2400" dirty="0"/>
              <a:t>Ask questions through the forum </a:t>
            </a:r>
            <a:r>
              <a:rPr lang="en-US" sz="2400" dirty="0">
                <a:hlinkClick r:id="rId6"/>
              </a:rPr>
              <a:t>http://aka.ms/docdbforum</a:t>
            </a:r>
            <a:r>
              <a:rPr lang="en-US" sz="2400" dirty="0"/>
              <a:t> </a:t>
            </a:r>
          </a:p>
          <a:p>
            <a:pPr marL="182880" indent="0">
              <a:buNone/>
            </a:pPr>
            <a:r>
              <a:rPr lang="en-US" sz="2400" dirty="0"/>
              <a:t>Suggest an idea and vote up other ideas for DocumentDB </a:t>
            </a:r>
            <a:r>
              <a:rPr lang="en-US" sz="2400" dirty="0">
                <a:hlinkClick r:id="rId7"/>
              </a:rPr>
              <a:t>http://aka.ms/docdbideas</a:t>
            </a:r>
            <a:r>
              <a:rPr lang="en-US" sz="2400" dirty="0"/>
              <a:t> </a:t>
            </a:r>
          </a:p>
          <a:p>
            <a:pPr marL="182880" indent="0">
              <a:buNone/>
            </a:pPr>
            <a:r>
              <a:rPr lang="en-US" sz="2400" dirty="0"/>
              <a:t>On twitter @documentdb</a:t>
            </a:r>
          </a:p>
        </p:txBody>
      </p:sp>
      <p:pic>
        <p:nvPicPr>
          <p:cNvPr id="4" name="Picture 3"/>
          <p:cNvPicPr>
            <a:picLocks noChangeAspect="1"/>
          </p:cNvPicPr>
          <p:nvPr/>
        </p:nvPicPr>
        <p:blipFill>
          <a:blip r:embed="rId8"/>
          <a:stretch>
            <a:fillRect/>
          </a:stretch>
        </p:blipFill>
        <p:spPr>
          <a:xfrm>
            <a:off x="8628713" y="4286529"/>
            <a:ext cx="3837156" cy="2560320"/>
          </a:xfrm>
          <a:prstGeom prst="rect">
            <a:avLst/>
          </a:prstGeom>
        </p:spPr>
      </p:pic>
    </p:spTree>
    <p:extLst>
      <p:ext uri="{BB962C8B-B14F-4D97-AF65-F5344CB8AC3E}">
        <p14:creationId xmlns:p14="http://schemas.microsoft.com/office/powerpoint/2010/main" val="8423477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6000" dirty="0"/>
              <a:t>HOL4</a:t>
            </a:r>
            <a:br>
              <a:rPr lang="en-US" sz="6000" dirty="0"/>
            </a:br>
            <a:r>
              <a:rPr lang="en-US" sz="6000" dirty="0"/>
              <a:t>DocumentDB </a:t>
            </a:r>
            <a:br>
              <a:rPr lang="en-US" sz="6000" dirty="0"/>
            </a:br>
            <a:r>
              <a:rPr lang="en-US" sz="6000" dirty="0"/>
              <a:t>and Azure Websites</a:t>
            </a:r>
          </a:p>
        </p:txBody>
      </p:sp>
    </p:spTree>
    <p:extLst>
      <p:ext uri="{BB962C8B-B14F-4D97-AF65-F5344CB8AC3E}">
        <p14:creationId xmlns:p14="http://schemas.microsoft.com/office/powerpoint/2010/main" val="249960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8977" y="89942"/>
            <a:ext cx="8694296" cy="6655041"/>
          </a:xfrm>
          <a:prstGeom prst="rect">
            <a:avLst/>
          </a:prstGeom>
        </p:spPr>
      </p:pic>
    </p:spTree>
    <p:extLst>
      <p:ext uri="{BB962C8B-B14F-4D97-AF65-F5344CB8AC3E}">
        <p14:creationId xmlns:p14="http://schemas.microsoft.com/office/powerpoint/2010/main" val="680468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p>
        </p:txBody>
      </p:sp>
      <p:sp>
        <p:nvSpPr>
          <p:cNvPr id="2" name="Subtitle 1"/>
          <p:cNvSpPr>
            <a:spLocks noGrp="1"/>
          </p:cNvSpPr>
          <p:nvPr>
            <p:ph type="subTitle" idx="1"/>
          </p:nvPr>
        </p:nvSpPr>
        <p:spPr/>
        <p:txBody>
          <a:bodyPr/>
          <a:lstStyle/>
          <a:p>
            <a:endParaRPr lang="en-US" dirty="0"/>
          </a:p>
        </p:txBody>
      </p:sp>
      <p:sp>
        <p:nvSpPr>
          <p:cNvPr id="4" name="Text Box 3"/>
          <p:cNvSpPr txBox="1">
            <a:spLocks noChangeArrowheads="1"/>
          </p:cNvSpPr>
          <p:nvPr/>
        </p:nvSpPr>
        <p:spPr bwMode="blackWhite">
          <a:xfrm>
            <a:off x="273903" y="6078667"/>
            <a:ext cx="10972832" cy="608784"/>
          </a:xfrm>
          <a:prstGeom prst="rect">
            <a:avLst/>
          </a:prstGeom>
          <a:noFill/>
          <a:ln w="12700">
            <a:noFill/>
            <a:miter lim="800000"/>
            <a:headEnd type="none" w="sm" len="sm"/>
            <a:tailEnd type="none" w="sm" len="sm"/>
          </a:ln>
          <a:effectLst/>
        </p:spPr>
        <p:txBody>
          <a:bodyPr vert="horz" wrap="square" lIns="182505" tIns="146000" rIns="182505" bIns="146000" numCol="1" anchor="t" anchorCtr="0" compatLnSpc="1">
            <a:prstTxWarp prst="textNoShape">
              <a:avLst/>
            </a:prstTxWarp>
            <a:spAutoFit/>
          </a:bodyPr>
          <a:lstStyle/>
          <a:p>
            <a:pPr defTabSz="930442" eaLnBrk="0" hangingPunct="0"/>
            <a:r>
              <a:rPr lang="en-US" sz="68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0442" eaLnBrk="0" hangingPunct="0"/>
            <a:r>
              <a:rPr lang="en-US" sz="68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49945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1" cy="914544"/>
          </a:xfrm>
        </p:spPr>
        <p:txBody>
          <a:bodyPr/>
          <a:lstStyle/>
          <a:p>
            <a:r>
              <a:rPr lang="en-US" dirty="0"/>
              <a:t>Security model</a:t>
            </a:r>
          </a:p>
        </p:txBody>
      </p:sp>
      <p:sp>
        <p:nvSpPr>
          <p:cNvPr id="2" name="Content Placeholder 1"/>
          <p:cNvSpPr>
            <a:spLocks noGrp="1"/>
          </p:cNvSpPr>
          <p:nvPr>
            <p:ph idx="4294967295"/>
          </p:nvPr>
        </p:nvSpPr>
        <p:spPr>
          <a:xfrm>
            <a:off x="0" y="1450975"/>
            <a:ext cx="11379200" cy="3567113"/>
          </a:xfrm>
        </p:spPr>
        <p:txBody>
          <a:bodyPr/>
          <a:lstStyle/>
          <a:p>
            <a:pPr marL="182880" indent="0">
              <a:buNone/>
            </a:pPr>
            <a:r>
              <a:rPr lang="en-US" sz="2800" dirty="0"/>
              <a:t>Master key</a:t>
            </a:r>
          </a:p>
          <a:p>
            <a:pPr marL="182880" indent="0">
              <a:buNone/>
            </a:pPr>
            <a:r>
              <a:rPr lang="en-US" sz="2800" dirty="0"/>
              <a:t>Access control on resources</a:t>
            </a:r>
          </a:p>
          <a:p>
            <a:pPr marL="182880" indent="0">
              <a:buNone/>
            </a:pPr>
            <a:r>
              <a:rPr lang="en-US" sz="2800" dirty="0"/>
              <a:t>User operations</a:t>
            </a:r>
          </a:p>
          <a:p>
            <a:pPr marL="182880" indent="0">
              <a:buNone/>
            </a:pPr>
            <a:r>
              <a:rPr lang="en-US" sz="2800" dirty="0"/>
              <a:t>Permission operations</a:t>
            </a:r>
          </a:p>
          <a:p>
            <a:pPr marL="182880" indent="0">
              <a:buNone/>
            </a:pPr>
            <a:r>
              <a:rPr lang="en-US" sz="2800" dirty="0"/>
              <a:t>Code execution</a:t>
            </a:r>
          </a:p>
        </p:txBody>
      </p:sp>
      <p:pic>
        <p:nvPicPr>
          <p:cNvPr id="4" name="Picture 3"/>
          <p:cNvPicPr>
            <a:picLocks noChangeAspect="1"/>
          </p:cNvPicPr>
          <p:nvPr/>
        </p:nvPicPr>
        <p:blipFill>
          <a:blip r:embed="rId3"/>
          <a:stretch>
            <a:fillRect/>
          </a:stretch>
        </p:blipFill>
        <p:spPr>
          <a:xfrm>
            <a:off x="7917365" y="1804772"/>
            <a:ext cx="5390523" cy="5390523"/>
          </a:xfrm>
          <a:prstGeom prst="rect">
            <a:avLst/>
          </a:prstGeom>
        </p:spPr>
      </p:pic>
    </p:spTree>
    <p:extLst>
      <p:ext uri="{BB962C8B-B14F-4D97-AF65-F5344CB8AC3E}">
        <p14:creationId xmlns:p14="http://schemas.microsoft.com/office/powerpoint/2010/main" val="3842559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31839426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075571"/>
            <a:ext cx="2849562" cy="1314671"/>
          </a:xfrm>
          <a:prstGeom prst="rect">
            <a:avLst/>
          </a:prstGeom>
        </p:spPr>
        <p:txBody>
          <a:bodyPr>
            <a:normAutofit fontScale="90000"/>
          </a:bodyPr>
          <a:lstStyle/>
          <a:p>
            <a:r>
              <a:rPr lang="en-US" sz="3600" dirty="0"/>
              <a:t>Table Storage Details</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2078774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5824831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a:t>Why</a:t>
            </a:r>
            <a:r>
              <a:rPr lang="en-US" sz="3600" dirty="0"/>
              <a:t> use a Queue</a:t>
            </a:r>
          </a:p>
        </p:txBody>
      </p:sp>
      <p:sp>
        <p:nvSpPr>
          <p:cNvPr id="12" name="Content Placeholder 11"/>
          <p:cNvSpPr>
            <a:spLocks noGrp="1"/>
          </p:cNvSpPr>
          <p:nvPr>
            <p:ph sz="quarter" idx="10"/>
          </p:nvPr>
        </p:nvSpPr>
        <p:spPr/>
        <p:txBody>
          <a:bodyPr anchor="ctr">
            <a:normAutofit fontScale="85000" lnSpcReduction="10000"/>
          </a:bodyPr>
          <a:lstStyle/>
          <a:p>
            <a:pPr algn="l">
              <a:lnSpc>
                <a:spcPct val="150000"/>
              </a:lnSpc>
            </a:pPr>
            <a:r>
              <a:rPr lang="en-US" sz="3200" dirty="0">
                <a:solidFill>
                  <a:srgbClr val="44546A"/>
                </a:solidFill>
                <a:latin typeface="Segoe UI Light" charset="0"/>
              </a:rPr>
              <a:t>Queue length reflects how well the backend processing nodes are doing</a:t>
            </a:r>
          </a:p>
          <a:p>
            <a:pPr algn="l">
              <a:lnSpc>
                <a:spcPct val="150000"/>
              </a:lnSpc>
            </a:pPr>
            <a:r>
              <a:rPr lang="en-US" sz="3200" dirty="0">
                <a:solidFill>
                  <a:srgbClr val="44546A"/>
                </a:solidFill>
                <a:latin typeface="Segoe UI Light" charset="0"/>
              </a:rPr>
              <a:t>Decouples the application</a:t>
            </a:r>
          </a:p>
          <a:p>
            <a:pPr indent="-449302" algn="l">
              <a:lnSpc>
                <a:spcPct val="150000"/>
              </a:lnSpc>
            </a:pPr>
            <a:r>
              <a:rPr lang="en-US" sz="3200" dirty="0">
                <a:solidFill>
                  <a:srgbClr val="44546A"/>
                </a:solidFill>
                <a:latin typeface="Segoe UI Light" charset="0"/>
              </a:rPr>
              <a:t>Flexibility of efficient resource usage within an application</a:t>
            </a:r>
          </a:p>
          <a:p>
            <a:pPr indent="-449302" algn="l">
              <a:lnSpc>
                <a:spcPct val="150000"/>
              </a:lnSpc>
            </a:pPr>
            <a:r>
              <a:rPr lang="en-US" sz="3200" dirty="0">
                <a:solidFill>
                  <a:srgbClr val="44546A"/>
                </a:solidFill>
                <a:latin typeface="Segoe UI Light" charset="0"/>
              </a:rPr>
              <a:t>Absorb traffic bursts and reduce the impact of individual component failures</a:t>
            </a:r>
          </a:p>
        </p:txBody>
      </p:sp>
    </p:spTree>
    <p:extLst>
      <p:ext uri="{BB962C8B-B14F-4D97-AF65-F5344CB8AC3E}">
        <p14:creationId xmlns:p14="http://schemas.microsoft.com/office/powerpoint/2010/main" val="15205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par>
                                <p:cTn id="13" presetID="3" presetClass="emph" presetSubtype="2" fill="hold" nodeType="withEffect">
                                  <p:stCondLst>
                                    <p:cond delay="250"/>
                                  </p:stCondLst>
                                  <p:childTnLst>
                                    <p:animClr clrSpc="rgb" dir="cw">
                                      <p:cBhvr override="childStyle">
                                        <p:cTn id="14" dur="500" fill="hold"/>
                                        <p:tgtEl>
                                          <p:spTgt spid="12">
                                            <p:txEl>
                                              <p:pRg st="2" end="2"/>
                                            </p:txEl>
                                          </p:spTgt>
                                        </p:tgtEl>
                                        <p:attrNameLst>
                                          <p:attrName>style.color</p:attrName>
                                        </p:attrNameLst>
                                      </p:cBhvr>
                                      <p:to>
                                        <a:srgbClr val="0072C6"/>
                                      </p:to>
                                    </p:animClr>
                                  </p:childTnLst>
                                </p:cTn>
                              </p:par>
                              <p:par>
                                <p:cTn id="15" presetID="3" presetClass="emph" presetSubtype="2" fill="hold" nodeType="withEffect">
                                  <p:stCondLst>
                                    <p:cond delay="250"/>
                                  </p:stCondLst>
                                  <p:childTnLst>
                                    <p:animClr clrSpc="rgb" dir="cw">
                                      <p:cBhvr override="childStyle">
                                        <p:cTn id="16" dur="500" fill="hold"/>
                                        <p:tgtEl>
                                          <p:spTgt spid="12">
                                            <p:txEl>
                                              <p:pRg st="3" end="3"/>
                                            </p:txEl>
                                          </p:spTgt>
                                        </p:tgtEl>
                                        <p:attrNameLst>
                                          <p:attrName>style.color</p:attrName>
                                        </p:attrNameLst>
                                      </p:cBhvr>
                                      <p:to>
                                        <a:srgbClr val="0072C6"/>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50" fill="hold"/>
                                        <p:tgtEl>
                                          <p:spTgt spid="12">
                                            <p:txEl>
                                              <p:pRg st="1" end="1"/>
                                            </p:txEl>
                                          </p:spTgt>
                                        </p:tgtEl>
                                        <p:attrNameLst>
                                          <p:attrName>style.color</p:attrName>
                                        </p:attrNameLst>
                                      </p:cBhvr>
                                      <p:to>
                                        <a:srgbClr val="D8D8D8"/>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50" fill="hold"/>
                                        <p:tgtEl>
                                          <p:spTgt spid="12">
                                            <p:txEl>
                                              <p:pRg st="2" end="2"/>
                                            </p:txEl>
                                          </p:spTgt>
                                        </p:tgtEl>
                                        <p:attrNameLst>
                                          <p:attrName>style.color</p:attrName>
                                        </p:attrNameLst>
                                      </p:cBhvr>
                                      <p:to>
                                        <a:srgbClr val="D8D8D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1790059"/>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1973251"/>
            <a:ext cx="3772426" cy="2353003"/>
          </a:xfrm>
          <a:prstGeom prst="rect">
            <a:avLst/>
          </a:prstGeom>
          <a:ln w="76200">
            <a:solidFill>
              <a:schemeClr val="bg1"/>
            </a:solidFill>
          </a:ln>
        </p:spPr>
      </p:pic>
      <p:sp>
        <p:nvSpPr>
          <p:cNvPr id="5" name="Text Placeholder 4"/>
          <p:cNvSpPr txBox="1">
            <a:spLocks/>
          </p:cNvSpPr>
          <p:nvPr/>
        </p:nvSpPr>
        <p:spPr>
          <a:xfrm>
            <a:off x="1816947" y="4425950"/>
            <a:ext cx="8236915" cy="67945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tx2"/>
                </a:solidFill>
                <a:latin typeface="+mj-lt"/>
                <a:ea typeface="+mn-ea"/>
                <a:cs typeface="+mn-cs"/>
              </a:defRPr>
            </a:lvl1pPr>
            <a:lvl2pPr marL="336076"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2pPr>
            <a:lvl3pPr marL="560127"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3pPr>
            <a:lvl4pPr marL="784178"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4pPr>
            <a:lvl5pPr marL="1008229"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0072C6"/>
                </a:solidFill>
                <a:latin typeface="Segoe UI Light" charset="0"/>
              </a:rPr>
              <a:t>http://{storage-account}.queue.core.windows.net/{queue}</a:t>
            </a:r>
          </a:p>
        </p:txBody>
      </p:sp>
    </p:spTree>
    <p:extLst>
      <p:ext uri="{BB962C8B-B14F-4D97-AF65-F5344CB8AC3E}">
        <p14:creationId xmlns:p14="http://schemas.microsoft.com/office/powerpoint/2010/main" val="944546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14627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dirty="0"/>
              <a:t>Queue Considerations</a:t>
            </a:r>
          </a:p>
        </p:txBody>
      </p:sp>
      <p:sp>
        <p:nvSpPr>
          <p:cNvPr id="12" name="Content Placeholder 11"/>
          <p:cNvSpPr>
            <a:spLocks noGrp="1"/>
          </p:cNvSpPr>
          <p:nvPr>
            <p:ph sz="quarter" idx="10"/>
          </p:nvPr>
        </p:nvSpPr>
        <p:spPr/>
        <p:txBody>
          <a:bodyPr anchor="ctr">
            <a:normAutofit fontScale="92500" lnSpcReduction="20000"/>
          </a:bodyPr>
          <a:lstStyle/>
          <a:p>
            <a:pPr algn="l">
              <a:lnSpc>
                <a:spcPct val="150000"/>
              </a:lnSpc>
            </a:pPr>
            <a:r>
              <a:rPr lang="en-US" sz="3200" dirty="0">
                <a:solidFill>
                  <a:srgbClr val="44546A"/>
                </a:solidFill>
              </a:rPr>
              <a:t>Messages are ordered but not guaranteed FIFO</a:t>
            </a:r>
          </a:p>
          <a:p>
            <a:pPr algn="l">
              <a:lnSpc>
                <a:spcPct val="150000"/>
              </a:lnSpc>
            </a:pPr>
            <a:r>
              <a:rPr lang="en-US" sz="3200" dirty="0">
                <a:solidFill>
                  <a:srgbClr val="44546A"/>
                </a:solidFill>
              </a:rPr>
              <a:t>Message will be processed at least once</a:t>
            </a:r>
          </a:p>
          <a:p>
            <a:pPr algn="l">
              <a:lnSpc>
                <a:spcPct val="150000"/>
              </a:lnSpc>
            </a:pPr>
            <a:r>
              <a:rPr lang="en-US" sz="3200" dirty="0">
                <a:solidFill>
                  <a:srgbClr val="44546A"/>
                </a:solidFill>
              </a:rPr>
              <a:t>Message may be processed more than once</a:t>
            </a:r>
          </a:p>
          <a:p>
            <a:pPr indent="-449302" algn="l">
              <a:lnSpc>
                <a:spcPct val="150000"/>
              </a:lnSpc>
            </a:pPr>
            <a:r>
              <a:rPr lang="en-US" sz="3200" dirty="0">
                <a:solidFill>
                  <a:srgbClr val="44546A"/>
                </a:solidFill>
              </a:rPr>
              <a:t>DequeueCount increases every time</a:t>
            </a:r>
          </a:p>
          <a:p>
            <a:pPr indent="-449302" algn="l">
              <a:lnSpc>
                <a:spcPct val="150000"/>
              </a:lnSpc>
            </a:pPr>
            <a:r>
              <a:rPr lang="en-US" sz="3200" dirty="0">
                <a:solidFill>
                  <a:srgbClr val="44546A"/>
                </a:solidFill>
              </a:rPr>
              <a:t>Processing </a:t>
            </a:r>
            <a:r>
              <a:rPr lang="en-US" sz="3200" dirty="0">
                <a:solidFill>
                  <a:srgbClr val="44546A"/>
                </a:solidFill>
                <a:latin typeface="+mj-lt"/>
              </a:rPr>
              <a:t>must be idempotent</a:t>
            </a:r>
          </a:p>
          <a:p>
            <a:pPr indent="-449302" algn="l">
              <a:lnSpc>
                <a:spcPct val="150000"/>
              </a:lnSpc>
            </a:pPr>
            <a:r>
              <a:rPr lang="en-US" sz="3200" dirty="0">
                <a:solidFill>
                  <a:srgbClr val="44546A"/>
                </a:solidFill>
                <a:latin typeface="Segoe UI Light" charset="0"/>
              </a:rPr>
              <a:t>Messages are stored up to 7 days </a:t>
            </a:r>
          </a:p>
        </p:txBody>
      </p:sp>
    </p:spTree>
    <p:extLst>
      <p:ext uri="{BB962C8B-B14F-4D97-AF65-F5344CB8AC3E}">
        <p14:creationId xmlns:p14="http://schemas.microsoft.com/office/powerpoint/2010/main" val="27177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par>
                                <p:cTn id="7" presetID="3" presetClass="emph" presetSubtype="2" fill="hold" nodeType="withEffect">
                                  <p:stCondLst>
                                    <p:cond delay="0"/>
                                  </p:stCondLst>
                                  <p:childTnLst>
                                    <p:animClr clrSpc="rgb" dir="cw">
                                      <p:cBhvr override="childStyle">
                                        <p:cTn id="8" dur="500" fill="hold"/>
                                        <p:tgtEl>
                                          <p:spTgt spid="12">
                                            <p:txEl>
                                              <p:pRg st="1" end="1"/>
                                            </p:txEl>
                                          </p:spTgt>
                                        </p:tgtEl>
                                        <p:attrNameLst>
                                          <p:attrName>style.color</p:attrName>
                                        </p:attrNameLst>
                                      </p:cBhvr>
                                      <p:to>
                                        <a:srgbClr val="0072C6"/>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50" fill="hold"/>
                                        <p:tgtEl>
                                          <p:spTgt spid="12">
                                            <p:txEl>
                                              <p:pRg st="0" end="0"/>
                                            </p:txEl>
                                          </p:spTgt>
                                        </p:tgtEl>
                                        <p:attrNameLst>
                                          <p:attrName>style.color</p:attrName>
                                        </p:attrNameLst>
                                      </p:cBhvr>
                                      <p:to>
                                        <a:srgbClr val="D8D8D8"/>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par>
                                <p:cTn id="19" presetID="3" presetClass="emph" presetSubtype="2" fill="hold" nodeType="withEffect">
                                  <p:stCondLst>
                                    <p:cond delay="250"/>
                                  </p:stCondLst>
                                  <p:childTnLst>
                                    <p:animClr clrSpc="rgb" dir="cw">
                                      <p:cBhvr override="childStyle">
                                        <p:cTn id="20" dur="500" fill="hold"/>
                                        <p:tgtEl>
                                          <p:spTgt spid="12">
                                            <p:txEl>
                                              <p:pRg st="3" end="3"/>
                                            </p:txEl>
                                          </p:spTgt>
                                        </p:tgtEl>
                                        <p:attrNameLst>
                                          <p:attrName>style.color</p:attrName>
                                        </p:attrNameLst>
                                      </p:cBhvr>
                                      <p:to>
                                        <a:srgbClr val="0072C6"/>
                                      </p:to>
                                    </p:animClr>
                                  </p:childTnLst>
                                </p:cTn>
                              </p:par>
                              <p:par>
                                <p:cTn id="21" presetID="3" presetClass="emph" presetSubtype="2" fill="hold" nodeType="withEffect">
                                  <p:stCondLst>
                                    <p:cond delay="250"/>
                                  </p:stCondLst>
                                  <p:childTnLst>
                                    <p:animClr clrSpc="rgb" dir="cw">
                                      <p:cBhvr override="childStyle">
                                        <p:cTn id="22" dur="500" fill="hold"/>
                                        <p:tgtEl>
                                          <p:spTgt spid="12">
                                            <p:txEl>
                                              <p:pRg st="4" end="4"/>
                                            </p:txEl>
                                          </p:spTgt>
                                        </p:tgtEl>
                                        <p:attrNameLst>
                                          <p:attrName>style.color</p:attrName>
                                        </p:attrNameLst>
                                      </p:cBhvr>
                                      <p:to>
                                        <a:srgbClr val="0072C6"/>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5" end="5"/>
                                            </p:txEl>
                                          </p:spTgt>
                                        </p:tgtEl>
                                        <p:attrNameLst>
                                          <p:attrName>style.color</p:attrName>
                                        </p:attrNameLst>
                                      </p:cBhvr>
                                      <p:to>
                                        <a:srgbClr val="0072C6"/>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2" end="2"/>
                                            </p:txEl>
                                          </p:spTgt>
                                        </p:tgtEl>
                                        <p:attrNameLst>
                                          <p:attrName>style.color</p:attrName>
                                        </p:attrNameLst>
                                      </p:cBhvr>
                                      <p:to>
                                        <a:srgbClr val="D8D8D8"/>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50" fill="hold"/>
                                        <p:tgtEl>
                                          <p:spTgt spid="12">
                                            <p:txEl>
                                              <p:pRg st="3" end="3"/>
                                            </p:txEl>
                                          </p:spTgt>
                                        </p:tgtEl>
                                        <p:attrNameLst>
                                          <p:attrName>style.color</p:attrName>
                                        </p:attrNameLst>
                                      </p:cBhvr>
                                      <p:to>
                                        <a:srgbClr val="D8D8D8"/>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50" fill="hold"/>
                                        <p:tgtEl>
                                          <p:spTgt spid="12">
                                            <p:txEl>
                                              <p:pRg st="4" end="4"/>
                                            </p:txEl>
                                          </p:spTgt>
                                        </p:tgtEl>
                                        <p:attrNameLst>
                                          <p:attrName>style.color</p:attrName>
                                        </p:attrNameLst>
                                      </p:cBhvr>
                                      <p:to>
                                        <a:srgbClr val="D8D8D8"/>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250" fill="hold"/>
                                        <p:tgtEl>
                                          <p:spTgt spid="12">
                                            <p:txEl>
                                              <p:pRg st="5" end="5"/>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SQL Database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150305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FFFFFF"/>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1324550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Microsoft Azure SQL Database</a:t>
            </a:r>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4099272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SQL Database Service</a:t>
            </a: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Predictable performance levels</a:t>
            </a:r>
          </a:p>
          <a:p>
            <a:pPr>
              <a:lnSpc>
                <a:spcPct val="90000"/>
              </a:lnSpc>
              <a:spcAft>
                <a:spcPts val="1200"/>
              </a:spcAft>
            </a:pPr>
            <a:r>
              <a:rPr lang="en-US" dirty="0">
                <a:solidFill>
                  <a:schemeClr val="bg2"/>
                </a:solidFill>
                <a:latin typeface="+mj-lt"/>
              </a:rPr>
              <a:t>Programmatic scale-out</a:t>
            </a:r>
          </a:p>
          <a:p>
            <a:pPr>
              <a:lnSpc>
                <a:spcPct val="90000"/>
              </a:lnSpc>
              <a:spcAft>
                <a:spcPts val="1200"/>
              </a:spcAft>
            </a:pPr>
            <a:r>
              <a:rPr lang="en-US" dirty="0">
                <a:solidFill>
                  <a:schemeClr val="bg2"/>
                </a:soli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Self-service restore</a:t>
            </a:r>
          </a:p>
          <a:p>
            <a:pPr>
              <a:lnSpc>
                <a:spcPct val="90000"/>
              </a:lnSpc>
              <a:spcAft>
                <a:spcPts val="1200"/>
              </a:spcAft>
            </a:pPr>
            <a:r>
              <a:rPr lang="en-US" dirty="0">
                <a:solidFill>
                  <a:schemeClr val="bg2"/>
                </a:solidFill>
                <a:latin typeface="+mj-lt"/>
              </a:rPr>
              <a:t>Disaster recovery</a:t>
            </a:r>
          </a:p>
          <a:p>
            <a:pPr>
              <a:lnSpc>
                <a:spcPct val="90000"/>
              </a:lnSpc>
              <a:spcAft>
                <a:spcPts val="1200"/>
              </a:spcAft>
            </a:pPr>
            <a:r>
              <a:rPr lang="en-US" dirty="0">
                <a:solidFill>
                  <a:schemeClr val="bg2"/>
                </a:soli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Familiar tools</a:t>
            </a:r>
          </a:p>
          <a:p>
            <a:pPr>
              <a:lnSpc>
                <a:spcPct val="90000"/>
              </a:lnSpc>
              <a:spcAft>
                <a:spcPts val="1200"/>
              </a:spcAft>
            </a:pPr>
            <a:r>
              <a:rPr lang="en-US" dirty="0">
                <a:solidFill>
                  <a:schemeClr val="bg2"/>
                </a:solidFill>
                <a:latin typeface="+mj-lt"/>
              </a:rPr>
              <a:t>Programmatic</a:t>
            </a:r>
          </a:p>
          <a:p>
            <a:pPr>
              <a:lnSpc>
                <a:spcPct val="90000"/>
              </a:lnSpc>
              <a:spcAft>
                <a:spcPts val="1200"/>
              </a:spcAft>
            </a:pPr>
            <a:r>
              <a:rPr lang="en-US" dirty="0">
                <a:solidFill>
                  <a:schemeClr val="bg2"/>
                </a:soli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a:solidFill>
                  <a:schemeClr val="bg2"/>
                </a:solidFill>
                <a:latin typeface="+mj-lt"/>
                <a:ea typeface="Calibri" panose="020F0502020204030204" pitchFamily="34" charset="0"/>
                <a:cs typeface="Calibri" panose="020F0502020204030204" pitchFamily="34" charset="0"/>
              </a:rPr>
              <a:t>A relational </a:t>
            </a:r>
            <a:r>
              <a:rPr lang="en-US" sz="2000" b="1" dirty="0">
                <a:solidFill>
                  <a:schemeClr val="bg2"/>
                </a:solidFill>
                <a:latin typeface="+mj-lt"/>
                <a:ea typeface="Calibri" panose="020F0502020204030204" pitchFamily="34" charset="0"/>
                <a:cs typeface="Calibri" panose="020F0502020204030204" pitchFamily="34" charset="0"/>
              </a:rPr>
              <a:t>database-as-a-service</a:t>
            </a:r>
            <a:r>
              <a:rPr lang="en-US" sz="2000" dirty="0">
                <a:solidFill>
                  <a:schemeClr val="bg2"/>
                </a:solidFill>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a:solidFill>
                  <a:schemeClr val="bg2"/>
                </a:solidFill>
                <a:latin typeface="+mj-lt"/>
                <a:ea typeface="Calibri" panose="020F0502020204030204" pitchFamily="34" charset="0"/>
                <a:cs typeface="Calibri" panose="020F0502020204030204" pitchFamily="34" charset="0"/>
              </a:rPr>
              <a:t>For cloud-designed apps when </a:t>
            </a:r>
            <a:r>
              <a:rPr lang="en-US" sz="2000" b="1" dirty="0">
                <a:solidFill>
                  <a:schemeClr val="bg2"/>
                </a:solidFill>
                <a:latin typeface="+mj-lt"/>
                <a:ea typeface="Calibri" panose="020F0502020204030204" pitchFamily="34" charset="0"/>
                <a:cs typeface="Calibri" panose="020F0502020204030204" pitchFamily="34" charset="0"/>
              </a:rPr>
              <a:t>near-zero administration </a:t>
            </a:r>
            <a:r>
              <a:rPr lang="en-US" sz="2000" dirty="0">
                <a:solidFill>
                  <a:schemeClr val="bg2"/>
                </a:solidFill>
                <a:latin typeface="+mj-lt"/>
                <a:ea typeface="Calibri" panose="020F0502020204030204" pitchFamily="34" charset="0"/>
                <a:cs typeface="Calibri" panose="020F0502020204030204" pitchFamily="34" charset="0"/>
              </a:rPr>
              <a:t>and </a:t>
            </a:r>
            <a:r>
              <a:rPr lang="en-US" sz="2000" b="1" dirty="0">
                <a:solidFill>
                  <a:schemeClr val="bg2"/>
                </a:solidFill>
                <a:latin typeface="+mj-lt"/>
                <a:ea typeface="Calibri" panose="020F0502020204030204" pitchFamily="34" charset="0"/>
                <a:cs typeface="Calibri" panose="020F0502020204030204" pitchFamily="34" charset="0"/>
              </a:rPr>
              <a:t>enterprise-grade </a:t>
            </a:r>
            <a:r>
              <a:rPr lang="en-US" sz="2000" dirty="0">
                <a:solidFill>
                  <a:schemeClr val="bg2"/>
                </a:solidFill>
                <a:latin typeface="+mj-lt"/>
                <a:ea typeface="Calibri" panose="020F0502020204030204" pitchFamily="34" charset="0"/>
                <a:cs typeface="Calibri" panose="020F0502020204030204" pitchFamily="34" charset="0"/>
              </a:rPr>
              <a:t>capabilities are key.</a:t>
            </a:r>
          </a:p>
          <a:p>
            <a:pPr>
              <a:spcAft>
                <a:spcPts val="600"/>
              </a:spcAft>
            </a:pPr>
            <a:r>
              <a:rPr lang="en-US" sz="2000" dirty="0">
                <a:solidFill>
                  <a:schemeClr val="bg2"/>
                </a:solidFill>
                <a:latin typeface="+mj-lt"/>
              </a:rPr>
              <a:t>Perfect for cloud </a:t>
            </a:r>
            <a:r>
              <a:rPr lang="en-US" sz="2000" b="1" dirty="0">
                <a:solidFill>
                  <a:schemeClr val="bg2"/>
                </a:solidFill>
                <a:latin typeface="+mj-lt"/>
              </a:rPr>
              <a:t>architects and developers </a:t>
            </a:r>
            <a:r>
              <a:rPr lang="en-US" sz="2000" dirty="0">
                <a:solidFill>
                  <a:schemeClr val="bg2"/>
                </a:solidFill>
                <a:latin typeface="+mj-lt"/>
              </a:rPr>
              <a:t>looking for programmatic DBA-like functionality.</a:t>
            </a: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685886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a:t>Introducing new service tiers</a:t>
            </a:r>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Premium </a:t>
            </a:r>
            <a:r>
              <a:rPr lang="en-US" i="1" kern="0" dirty="0">
                <a:ln>
                  <a:solidFill>
                    <a:srgbClr val="FFFFFF">
                      <a:alpha val="0"/>
                    </a:srgbClr>
                  </a:solidFill>
                </a:ln>
                <a:solidFill>
                  <a:srgbClr val="FFFFFF"/>
                </a:solidFill>
                <a:latin typeface="+mj-lt"/>
              </a:rPr>
              <a:t>(in preview)</a:t>
            </a: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Elastic scale &amp; performance: </a:t>
            </a:r>
            <a:r>
              <a:rPr lang="en-US" sz="1600" dirty="0">
                <a:solidFill>
                  <a:schemeClr val="tx2">
                    <a:lumMod val="75000"/>
                  </a:schemeClr>
                </a:solidFill>
                <a:latin typeface="+mj-lt"/>
              </a:rPr>
              <a:t>Six performance 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Business continuity: </a:t>
            </a:r>
            <a:r>
              <a:rPr lang="en-US" sz="1600" dirty="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Familiar &amp; Self-managed: </a:t>
            </a:r>
            <a:r>
              <a:rPr lang="en-US" sz="1600" dirty="0">
                <a:solidFill>
                  <a:schemeClr val="tx2">
                    <a:lumMod val="75000"/>
                  </a:schemeClr>
                </a:solidFill>
                <a:latin typeface="+mj-lt"/>
              </a:rPr>
              <a:t>Unprecedented efficiencies as your applications scale with a near-zero maintenance service and a variety of familiar management tools &amp;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4857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Introducing the Database Throughput Unit (DTU) which represents database power and replaces hardware specs</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Redefined</a:t>
            </a: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Measure of power</a:t>
            </a: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Basic — 5 DTU</a:t>
              </a: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 50 DTU</a:t>
              </a: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P1 — 100 DTU</a:t>
              </a:r>
            </a:p>
            <a:p>
              <a:pPr>
                <a:lnSpc>
                  <a:spcPct val="90000"/>
                </a:lnSpc>
                <a:spcAft>
                  <a:spcPts val="600"/>
                </a:spcAft>
              </a:pPr>
              <a:r>
                <a:rPr lang="en-US" sz="2000" dirty="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800 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a:solidFill>
                  <a:schemeClr val="tx2">
                    <a:lumMod val="75000"/>
                  </a:schemeClr>
                </a:solidFill>
                <a:latin typeface="Segoe UI Light"/>
              </a:rPr>
              <a:t>DTU is defined by the bounding box for the resources required by a database workload and measures power across the six performance levels.</a:t>
            </a: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3747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Quickly understand DB resource usage via percent of resources consumed for each resource type over time and database size </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Monitor</a:t>
            </a: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APIs</a:t>
            </a:r>
          </a:p>
          <a:p>
            <a:pPr>
              <a:spcAft>
                <a:spcPts val="1200"/>
              </a:spcAft>
            </a:pPr>
            <a:r>
              <a:rPr lang="en-US" dirty="0">
                <a:solidFill>
                  <a:schemeClr val="tx2">
                    <a:lumMod val="75000"/>
                  </a:schemeClr>
                </a:solidFill>
                <a:latin typeface="+mj-lt"/>
              </a:rPr>
              <a:t>In contrast to a VM, no system-related overhead—focused on just the resources used to run your database workload</a:t>
            </a:r>
          </a:p>
          <a:p>
            <a:pPr>
              <a:spcAft>
                <a:spcPts val="1200"/>
              </a:spcAft>
            </a:pPr>
            <a:r>
              <a:rPr lang="en-US" dirty="0">
                <a:solidFill>
                  <a:schemeClr val="tx2">
                    <a:lumMod val="75000"/>
                  </a:schemeClr>
                </a:solidFill>
                <a:latin typeface="+mj-lt"/>
              </a:rPr>
              <a:t>In-depth views (DMVs) are also available for deeper understanding and trouble-shooting (for example, at the query level)</a:t>
            </a:r>
          </a:p>
        </p:txBody>
      </p:sp>
    </p:spTree>
    <p:extLst>
      <p:ext uri="{BB962C8B-B14F-4D97-AF65-F5344CB8AC3E}">
        <p14:creationId xmlns:p14="http://schemas.microsoft.com/office/powerpoint/2010/main" val="708020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protection and  database uptime. System replicas are automatically moved to new machines as 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Built-in Maintenance</a:t>
            </a: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Fault tolerance</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419565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Scale out or manage DBA-like functionality via programmatic APIs to support ongoing needs—REST &amp; PowerShell</a:t>
            </a: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Node.js.</a:t>
            </a: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Dev Ops</a:t>
            </a: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Platforms</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spTree>
    <p:extLst>
      <p:ext uri="{BB962C8B-B14F-4D97-AF65-F5344CB8AC3E}">
        <p14:creationId xmlns:p14="http://schemas.microsoft.com/office/powerpoint/2010/main" val="200429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Choice of management tools; APIs, Azure Management Portal with HTML5 support, or SQL Server Management Studio.</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for location-based apps.</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Tools</a:t>
            </a: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Skills</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Studio. Extend existing applications to the cloud with DAC framework support.  </a:t>
            </a: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Flexible </a:t>
            </a:r>
            <a:r>
              <a:rPr lang="en-US" sz="2800" dirty="0" err="1">
                <a:latin typeface="+mj-lt"/>
              </a:rPr>
              <a:t>dev</a:t>
            </a:r>
            <a:endParaRPr lang="en-US" sz="2800" dirty="0">
              <a:latin typeface="+mj-lt"/>
            </a:endParaRPr>
          </a:p>
        </p:txBody>
      </p:sp>
    </p:spTree>
    <p:extLst>
      <p:ext uri="{BB962C8B-B14F-4D97-AF65-F5344CB8AC3E}">
        <p14:creationId xmlns:p14="http://schemas.microsoft.com/office/powerpoint/2010/main" val="90758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1655425" cy="900113"/>
          </a:xfrm>
          <a:prstGeom prst="rect">
            <a:avLst/>
          </a:prstGeom>
        </p:spPr>
        <p:txBody>
          <a:bodyPr>
            <a:normAutofit/>
          </a:bodyPr>
          <a:lstStyle/>
          <a:p>
            <a:r>
              <a:rPr lang="en-US" sz="4400" dirty="0">
                <a:solidFill>
                  <a:schemeClr val="tx2"/>
                </a:solidFill>
              </a:rPr>
              <a:t>SQL Database – investments this year</a:t>
            </a: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89704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6213"/>
            <a:ext cx="10514013" cy="730250"/>
          </a:xfrm>
          <a:prstGeom prst="rect">
            <a:avLst/>
          </a:prstGeom>
        </p:spPr>
        <p:txBody>
          <a:bodyPr/>
          <a:lstStyle/>
          <a:p>
            <a:r>
              <a:rPr lang="en-US" sz="4400" dirty="0"/>
              <a:t>Yes, 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27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049403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a:solidFill>
                  <a:schemeClr val="bg1"/>
                </a:solidFill>
                <a:latin typeface="+mj-lt"/>
              </a:rPr>
              <a:t>Focus 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Azure SQL Database vs. SQL Server</a:t>
            </a:r>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8134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a:solidFill>
                  <a:schemeClr val="bg1"/>
                </a:solidFill>
                <a:latin typeface="+mj-lt"/>
              </a:rPr>
              <a:t>Alternative 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migration 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for schema + data (bacpac)</a:t>
            </a:r>
          </a:p>
          <a:p>
            <a:pPr marL="252000" lvl="1" indent="0" defTabSz="914325">
              <a:spcBef>
                <a:spcPts val="0"/>
              </a:spcBef>
              <a:spcAft>
                <a:spcPts val="1200"/>
              </a:spcAft>
              <a:buNone/>
            </a:pPr>
            <a:r>
              <a:rPr lang="en-US" sz="3200" dirty="0">
                <a:solidFill>
                  <a:schemeClr val="bg1"/>
                </a:solidFill>
                <a:latin typeface="+mj-lt"/>
              </a:rPr>
              <a:t>Supports automatic versioning of</a:t>
            </a:r>
            <a:br>
              <a:rPr lang="en-US" sz="3200" dirty="0">
                <a:solidFill>
                  <a:schemeClr val="bg1"/>
                </a:solidFill>
                <a:latin typeface="+mj-lt"/>
              </a:rPr>
            </a:br>
            <a:r>
              <a:rPr lang="en-US" sz="3200" dirty="0">
                <a:solidFill>
                  <a:schemeClr val="bg1"/>
                </a:solidFill>
                <a:latin typeface="+mj-lt"/>
              </a:rPr>
              <a:t>database schemas</a:t>
            </a:r>
          </a:p>
          <a:p>
            <a:pPr marL="252000" lvl="1" indent="0" defTabSz="914325">
              <a:spcBef>
                <a:spcPts val="0"/>
              </a:spcBef>
              <a:spcAft>
                <a:spcPts val="1200"/>
              </a:spcAft>
              <a:buNone/>
            </a:pPr>
            <a:r>
              <a:rPr lang="en-US" sz="3200" dirty="0">
                <a:solidFill>
                  <a:schemeClr val="bg1"/>
                </a:solidFill>
                <a:latin typeface="+mj-lt"/>
              </a:rPr>
              <a:t>Supports platform targeting for both</a:t>
            </a:r>
            <a:br>
              <a:rPr lang="en-US" sz="3200" dirty="0">
                <a:solidFill>
                  <a:schemeClr val="bg1"/>
                </a:solidFill>
                <a:latin typeface="+mj-lt"/>
              </a:rPr>
            </a:br>
            <a:r>
              <a:rPr lang="en-US" sz="3200" dirty="0">
                <a:solidFill>
                  <a:schemeClr val="bg1"/>
                </a:solidFill>
                <a:latin typeface="+mj-lt"/>
              </a:rPr>
              <a:t>SQL Server (2005 and above)</a:t>
            </a:r>
            <a:br>
              <a:rPr lang="en-US" sz="3200" dirty="0">
                <a:solidFill>
                  <a:schemeClr val="bg1"/>
                </a:solidFill>
                <a:latin typeface="+mj-lt"/>
              </a:rPr>
            </a:br>
            <a:r>
              <a:rPr lang="en-US" sz="3200" dirty="0">
                <a:solidFill>
                  <a:schemeClr val="bg1"/>
                </a:solidFill>
                <a:latin typeface="+mj-lt"/>
              </a:rPr>
              <a:t>and SQL Database</a:t>
            </a:r>
          </a:p>
          <a:p>
            <a:pPr marL="252000" lvl="1" indent="0" defTabSz="914325">
              <a:spcBef>
                <a:spcPts val="0"/>
              </a:spcBef>
              <a:spcAft>
                <a:spcPts val="1200"/>
              </a:spcAft>
              <a:buNone/>
            </a:pPr>
            <a:r>
              <a:rPr lang="en-US" sz="3200" dirty="0">
                <a:solidFill>
                  <a:schemeClr val="bg1"/>
                </a:solidFill>
                <a:latin typeface="+mj-lt"/>
              </a:rPr>
              <a:t>Build from scratch</a:t>
            </a:r>
            <a:br>
              <a:rPr lang="en-US" sz="3200" dirty="0">
                <a:solidFill>
                  <a:schemeClr val="bg1"/>
                </a:solidFill>
                <a:latin typeface="+mj-lt"/>
              </a:rPr>
            </a:br>
            <a:r>
              <a:rPr lang="en-US" sz="3200" dirty="0">
                <a:solidFill>
                  <a:schemeClr val="bg1"/>
                </a:solidFill>
                <a:latin typeface="+mj-lt"/>
              </a:rPr>
              <a:t>or extract from existing </a:t>
            </a:r>
            <a:r>
              <a:rPr lang="en-US" sz="3200" dirty="0" err="1">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(DAC </a:t>
            </a:r>
            <a:r>
              <a:rPr lang="en-US" dirty="0" err="1"/>
              <a:t>Fx</a:t>
            </a:r>
            <a:r>
              <a:rPr lang="en-US" dirty="0"/>
              <a:t>)</a:t>
            </a:r>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6717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a:solidFill>
                  <a:schemeClr val="bg1"/>
                </a:solidFill>
                <a:latin typeface="+mj-lt"/>
              </a:rPr>
              <a:t>SQL Server Data 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SQL Server 2012/2014 Management Studio</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SQL Database Import/Export Service</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http://sqldacexamples.codeplex.com</a:t>
            </a: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00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a:solidFill>
                  <a:schemeClr val="bg1"/>
                </a:solidFill>
                <a:latin typeface="+mj-lt"/>
              </a:rPr>
              <a:t>loginmanager</a:t>
            </a:r>
            <a:r>
              <a:rPr lang="en-US" sz="3600" dirty="0">
                <a:solidFill>
                  <a:schemeClr val="bg1"/>
                </a:solidFill>
                <a:latin typeface="+mj-lt"/>
              </a:rPr>
              <a:t> role:</a:t>
            </a:r>
            <a:br>
              <a:rPr lang="en-US" sz="4400" dirty="0">
                <a:solidFill>
                  <a:schemeClr val="bg1"/>
                </a:solidFill>
                <a:latin typeface="+mj-lt"/>
              </a:rPr>
            </a:br>
            <a:r>
              <a:rPr lang="en-US" sz="4400" dirty="0">
                <a:solidFill>
                  <a:schemeClr val="bg1"/>
                </a:solidFill>
                <a:latin typeface="+mj-lt"/>
              </a:rPr>
              <a:t>Server-Level security role for creating logins</a:t>
            </a:r>
          </a:p>
          <a:p>
            <a:pPr marL="252000" lvl="1" indent="0" defTabSz="914325">
              <a:spcBef>
                <a:spcPts val="1200"/>
              </a:spcBef>
              <a:buNone/>
            </a:pPr>
            <a:r>
              <a:rPr lang="en-US" sz="3600" dirty="0" err="1">
                <a:solidFill>
                  <a:schemeClr val="bg1"/>
                </a:solidFill>
                <a:latin typeface="+mj-lt"/>
              </a:rPr>
              <a:t>dbmanager</a:t>
            </a:r>
            <a:r>
              <a:rPr lang="en-US" sz="3600" dirty="0">
                <a:solidFill>
                  <a:schemeClr val="bg1"/>
                </a:solidFill>
                <a:latin typeface="+mj-lt"/>
              </a:rPr>
              <a:t> role:</a:t>
            </a:r>
            <a:br>
              <a:rPr lang="en-US" sz="4400" dirty="0">
                <a:solidFill>
                  <a:schemeClr val="bg1"/>
                </a:solidFill>
                <a:latin typeface="+mj-lt"/>
              </a:rPr>
            </a:br>
            <a:r>
              <a:rPr lang="en-US" sz="4400" dirty="0">
                <a:solidFill>
                  <a:schemeClr val="bg1"/>
                </a:solidFill>
                <a:latin typeface="+mj-lt"/>
              </a:rPr>
              <a:t>Server-Level 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Server Security</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3612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Manage users with </a:t>
            </a:r>
            <a:br>
              <a:rPr lang="en-US" sz="4400" dirty="0">
                <a:solidFill>
                  <a:schemeClr val="bg1"/>
                </a:solidFill>
                <a:latin typeface="+mj-lt"/>
              </a:rPr>
            </a:br>
            <a:r>
              <a:rPr lang="en-US" sz="4400" dirty="0">
                <a:solidFill>
                  <a:schemeClr val="bg1"/>
                </a:solidFill>
                <a:latin typeface="+mj-lt"/>
              </a:rPr>
              <a:t>CREATE / ALTER / DROP USER commands</a:t>
            </a:r>
          </a:p>
          <a:p>
            <a:pPr marL="252000" lvl="1" indent="0" defTabSz="914325">
              <a:spcBef>
                <a:spcPts val="1200"/>
              </a:spcBef>
              <a:buNone/>
            </a:pPr>
            <a:r>
              <a:rPr lang="en-US" sz="4400" dirty="0">
                <a:solidFill>
                  <a:schemeClr val="bg1"/>
                </a:solidFill>
                <a:latin typeface="+mj-lt"/>
              </a:rPr>
              <a:t>Add users to roles via </a:t>
            </a:r>
            <a:r>
              <a:rPr lang="en-US" sz="4400" dirty="0" err="1">
                <a:solidFill>
                  <a:schemeClr val="bg1"/>
                </a:solidFill>
                <a:latin typeface="+mj-lt"/>
              </a:rPr>
              <a:t>sp_add_rolemember</a:t>
            </a:r>
            <a:r>
              <a:rPr lang="en-US" sz="4400" dirty="0">
                <a:solidFill>
                  <a:schemeClr val="bg1"/>
                </a:solidFill>
                <a:latin typeface="+mj-lt"/>
              </a:rPr>
              <a:t> to grant privileges</a:t>
            </a:r>
          </a:p>
          <a:p>
            <a:pPr marL="252000" lvl="1" indent="0" defTabSz="914325">
              <a:spcBef>
                <a:spcPts val="1200"/>
              </a:spcBef>
              <a:buNone/>
            </a:pPr>
            <a:r>
              <a:rPr lang="en-US" sz="4400" dirty="0">
                <a:solidFill>
                  <a:schemeClr val="bg1"/>
                </a:solidFill>
                <a:latin typeface="+mj-lt"/>
              </a:rPr>
              <a:t>Utilize 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846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a:prstGeom prst="rect">
            <a:avLst/>
          </a:prstGeom>
        </p:spPr>
        <p:txBody>
          <a:bodyPr>
            <a:noAutofit/>
          </a:bodyPr>
          <a:lstStyle/>
          <a:p>
            <a:pPr marL="252000" algn="l">
              <a:spcBef>
                <a:spcPts val="1200"/>
              </a:spcBef>
            </a:pPr>
            <a:r>
              <a:rPr lang="en-US" sz="4400" dirty="0"/>
              <a:t>Tabular Data Stream (TDS) protocol over TCP/IP</a:t>
            </a:r>
          </a:p>
          <a:p>
            <a:pPr marL="252000" algn="l">
              <a:spcBef>
                <a:spcPts val="1200"/>
              </a:spcBef>
            </a:pPr>
            <a:r>
              <a:rPr lang="en-US" sz="4400" dirty="0"/>
              <a:t>SSL required</a:t>
            </a:r>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9021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are two ways to Secure a database</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65203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SQL authentication supported</a:t>
            </a:r>
          </a:p>
          <a:p>
            <a:pPr marL="252000" lvl="1" indent="0" defTabSz="914325">
              <a:spcBef>
                <a:spcPts val="1200"/>
              </a:spcBef>
              <a:buNone/>
            </a:pPr>
            <a:r>
              <a:rPr lang="en-US" sz="4400" dirty="0">
                <a:solidFill>
                  <a:schemeClr val="bg1"/>
                </a:solidFill>
                <a:latin typeface="+mj-lt"/>
              </a:rPr>
              <a:t>No Integrated authentication</a:t>
            </a:r>
          </a:p>
          <a:p>
            <a:pPr marL="252000" lvl="1" indent="0" defTabSz="914325">
              <a:spcBef>
                <a:spcPts val="1200"/>
              </a:spcBef>
              <a:buNone/>
            </a:pPr>
            <a:r>
              <a:rPr lang="en-US" sz="4400" dirty="0">
                <a:solidFill>
                  <a:schemeClr val="bg1"/>
                </a:solidFill>
                <a:latin typeface="+mj-lt"/>
              </a:rPr>
              <a:t>The Admin login is similar to </a:t>
            </a:r>
            <a:r>
              <a:rPr lang="en-US" sz="4400" dirty="0" err="1">
                <a:solidFill>
                  <a:schemeClr val="bg1"/>
                </a:solidFill>
                <a:latin typeface="+mj-lt"/>
              </a:rPr>
              <a:t>sa</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logins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a:t>On The Server</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75975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account</a:t>
            </a:r>
          </a:p>
          <a:p>
            <a:pPr marL="252000" lvl="1" indent="0" defTabSz="914325">
              <a:spcBef>
                <a:spcPts val="1200"/>
              </a:spcBef>
              <a:buNone/>
            </a:pPr>
            <a:r>
              <a:rPr lang="en-US" sz="4400" dirty="0">
                <a:solidFill>
                  <a:schemeClr val="bg1"/>
                </a:solidFill>
                <a:latin typeface="+mj-lt"/>
              </a:rPr>
              <a:t>Admin login is automatically associated with </a:t>
            </a:r>
            <a:r>
              <a:rPr lang="en-US" sz="4400" dirty="0" err="1">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database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a:t>Within The Database</a:t>
            </a:r>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12987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Security with the Firewall</a:t>
            </a:r>
          </a:p>
        </p:txBody>
      </p:sp>
      <p:sp>
        <p:nvSpPr>
          <p:cNvPr id="5" name="Content Placeholder 4"/>
          <p:cNvSpPr>
            <a:spLocks noGrp="1"/>
          </p:cNvSpPr>
          <p:nvPr>
            <p:ph type="body" sz="quarter" idx="4294967295"/>
          </p:nvPr>
        </p:nvSpPr>
        <p:spPr>
          <a:xfrm>
            <a:off x="0" y="574675"/>
            <a:ext cx="12192000" cy="4073525"/>
          </a:xfrm>
          <a:prstGeom prst="rect">
            <a:avLst/>
          </a:prstGeo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9918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41460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450"/>
          </a:xfrm>
          <a:prstGeom prst="rect">
            <a:avLst/>
          </a:prstGeom>
        </p:spPr>
        <p:txBody>
          <a:bodyPr>
            <a:noAutofit/>
          </a:bodyPr>
          <a:lstStyle/>
          <a:p>
            <a:pPr marL="252000">
              <a:spcBef>
                <a:spcPts val="1200"/>
              </a:spcBef>
            </a:pPr>
            <a:r>
              <a:rPr lang="en-US" sz="4400" dirty="0"/>
              <a:t>The same way you’ve always done it!</a:t>
            </a:r>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  &lt;</a:t>
            </a:r>
            <a:r>
              <a:rPr lang="en-US" sz="1600" dirty="0">
                <a:solidFill>
                  <a:srgbClr val="A31515"/>
                </a:solidFill>
                <a:latin typeface="Consolas"/>
              </a:rPr>
              <a:t>add </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 </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    </a:t>
            </a:r>
            <a:r>
              <a:rPr lang="en-US" sz="1600" dirty="0" err="1">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8127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6588125" cy="6327775"/>
          </a:xfrm>
          <a:prstGeom prst="rect">
            <a:avLst/>
          </a:prstGeom>
        </p:spPr>
        <p:txBody>
          <a:bodyPr>
            <a:noAutofit/>
          </a:bodyPr>
          <a:lstStyle/>
          <a:p>
            <a:pPr marL="252000" algn="l">
              <a:spcBef>
                <a:spcPts val="2400"/>
              </a:spcBef>
            </a:pPr>
            <a:r>
              <a:rPr lang="en-US" sz="4400" dirty="0"/>
              <a:t>login: [login]@[server]</a:t>
            </a:r>
          </a:p>
          <a:p>
            <a:pPr marL="252000" algn="l">
              <a:spcBef>
                <a:spcPts val="2400"/>
              </a:spcBef>
            </a:pPr>
            <a:r>
              <a:rPr lang="en-US" sz="4400" dirty="0"/>
              <a:t>Idle connections</a:t>
            </a:r>
          </a:p>
          <a:p>
            <a:pPr marL="252000" algn="l">
              <a:spcBef>
                <a:spcPts val="2400"/>
              </a:spcBef>
            </a:pPr>
            <a:r>
              <a:rPr lang="en-US" sz="4400" dirty="0"/>
              <a:t>Long 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39910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3873500" cy="6327775"/>
          </a:xfrm>
          <a:prstGeom prst="rect">
            <a:avLst/>
          </a:prstGeom>
        </p:spPr>
        <p:txBody>
          <a:bodyPr>
            <a:noAutofit/>
          </a:bodyPr>
          <a:lstStyle/>
          <a:p>
            <a:pPr marL="252000" algn="l">
              <a:spcBef>
                <a:spcPts val="1200"/>
              </a:spcBef>
            </a:pPr>
            <a:r>
              <a:rPr lang="en-US" sz="4400" dirty="0"/>
              <a:t>DoS guard</a:t>
            </a:r>
          </a:p>
          <a:p>
            <a:pPr marL="252000" algn="l">
              <a:spcBef>
                <a:spcPts val="1200"/>
              </a:spcBef>
            </a:pPr>
            <a:r>
              <a:rPr lang="en-US" sz="4400" dirty="0"/>
              <a:t>Failover events</a:t>
            </a:r>
          </a:p>
          <a:p>
            <a:pPr marL="252000" algn="l">
              <a:spcBef>
                <a:spcPts val="1200"/>
              </a:spcBef>
            </a:pPr>
            <a:r>
              <a:rPr lang="en-US" sz="4400" dirty="0"/>
              <a:t>Throttling</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0639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8477250" cy="6327775"/>
          </a:xfrm>
          <a:prstGeom prst="rect">
            <a:avLst/>
          </a:prstGeom>
        </p:spPr>
        <p:txBody>
          <a:bodyPr>
            <a:noAutofit/>
          </a:bodyPr>
          <a:lstStyle/>
          <a:p>
            <a:pPr algn="l">
              <a:spcBef>
                <a:spcPts val="1200"/>
              </a:spcBef>
            </a:pPr>
            <a:r>
              <a:rPr lang="en-US" sz="4400" dirty="0"/>
              <a:t>Connection pooling and Retry logic</a:t>
            </a:r>
          </a:p>
          <a:p>
            <a:pPr algn="l">
              <a:spcBef>
                <a:spcPts val="1200"/>
              </a:spcBef>
            </a:pPr>
            <a:r>
              <a:rPr lang="en-US" sz="4400" dirty="0"/>
              <a:t>Latency introduced for updates</a:t>
            </a:r>
          </a:p>
          <a:p>
            <a:pPr algn="l">
              <a:spcBef>
                <a:spcPts val="1200"/>
              </a:spcBef>
            </a:pPr>
            <a:r>
              <a:rPr lang="en-US" sz="4400" dirty="0"/>
              <a:t>No 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0342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Elastic Scale</a:t>
            </a:r>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317630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6475" y="365125"/>
            <a:ext cx="11185525" cy="1325563"/>
          </a:xfrm>
          <a:prstGeom prst="rect">
            <a:avLst/>
          </a:prstGeom>
        </p:spPr>
        <p:txBody>
          <a:bodyPr/>
          <a:lstStyle/>
          <a:p>
            <a:r>
              <a:rPr lang="en-US" dirty="0">
                <a:latin typeface="Segoe UI Light" panose="020B0502040204020203" pitchFamily="34" charset="0"/>
                <a:cs typeface="Segoe UI Light" panose="020B0502040204020203" pitchFamily="34" charset="0"/>
              </a:rPr>
              <a:t>When is Elastic Scale the right consideration?</a:t>
            </a:r>
          </a:p>
        </p:txBody>
      </p:sp>
      <p:sp>
        <p:nvSpPr>
          <p:cNvPr id="3" name="Content Placeholder 2"/>
          <p:cNvSpPr>
            <a:spLocks noGrp="1"/>
          </p:cNvSpPr>
          <p:nvPr>
            <p:ph idx="4294967295"/>
          </p:nvPr>
        </p:nvSpPr>
        <p:spPr>
          <a:xfrm>
            <a:off x="0" y="0"/>
            <a:ext cx="12192000" cy="6858000"/>
          </a:xfrm>
          <a:prstGeom prst="rect">
            <a:avLst/>
          </a:prstGeom>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a:latin typeface="Segoe UI Light" panose="020B0502040204020203" pitchFamily="34" charset="0"/>
                <a:cs typeface="Segoe UI Light" panose="020B0502040204020203" pitchFamily="34" charset="0"/>
              </a:rPr>
              <a:t>Total capacity demands (CPU, IO, memory, storage) of the application exceed the hard limits of a single Azure SQL Database scale unit</a:t>
            </a:r>
          </a:p>
          <a:p>
            <a:r>
              <a:rPr lang="en-US" dirty="0">
                <a:latin typeface="Segoe UI Light" panose="020B0502040204020203" pitchFamily="34" charset="0"/>
                <a:cs typeface="Segoe UI Light" panose="020B0502040204020203" pitchFamily="34" charset="0"/>
              </a:rPr>
              <a:t>Application requires on-demand or automatic policy-driven scale out or scale in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Caveat</a:t>
            </a:r>
            <a:r>
              <a:rPr lang="en-US" dirty="0">
                <a:latin typeface="Segoe UI Light" panose="020B0502040204020203" pitchFamily="34" charset="0"/>
                <a:cs typeface="Segoe UI Light" panose="020B0502040204020203" pitchFamily="34" charset="0"/>
              </a:rPr>
              <a:t>: Typical data warehousing does not</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4291924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4294967295"/>
          </p:nvPr>
        </p:nvSpPr>
        <p:spPr>
          <a:xfrm>
            <a:off x="0" y="1609725"/>
            <a:ext cx="5157788"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4294967295"/>
          </p:nvPr>
        </p:nvSpPr>
        <p:spPr>
          <a:xfrm>
            <a:off x="0" y="2171700"/>
            <a:ext cx="5157788" cy="3330575"/>
          </a:xfrm>
          <a:prstGeom prst="rect">
            <a:avLst/>
          </a:prstGeo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4294967295"/>
          </p:nvPr>
        </p:nvSpPr>
        <p:spPr>
          <a:xfrm>
            <a:off x="7008813" y="1609725"/>
            <a:ext cx="5183187"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294967295"/>
          </p:nvPr>
        </p:nvSpPr>
        <p:spPr>
          <a:xfrm>
            <a:off x="7008813" y="2171700"/>
            <a:ext cx="5183187" cy="3330575"/>
          </a:xfrm>
          <a:prstGeom prst="rect">
            <a:avLst/>
          </a:prstGeom>
        </p:spPr>
        <p:txBody>
          <a:bodyPr>
            <a:normAutofit fontScale="62500" lnSpcReduction="20000"/>
          </a:bodyPr>
          <a:lstStyle/>
          <a:p>
            <a:r>
              <a:rPr lang="en-US" dirty="0">
                <a:latin typeface="Segoe UI Light" panose="020B0502040204020203" pitchFamily="34" charset="0"/>
                <a:cs typeface="Segoe UI Light" panose="020B0502040204020203" pitchFamily="34" charset="0"/>
              </a:rPr>
              <a:t>Traditional performance tuning</a:t>
            </a:r>
          </a:p>
          <a:p>
            <a:r>
              <a:rPr lang="en-US" dirty="0">
                <a:latin typeface="Segoe UI Light" panose="020B0502040204020203" pitchFamily="34" charset="0"/>
                <a:cs typeface="Segoe UI Light" panose="020B0502040204020203" pitchFamily="34" charset="0"/>
              </a:rPr>
              <a:t>Maximize application throughput (</a:t>
            </a:r>
            <a:r>
              <a:rPr lang="en-US" dirty="0" err="1">
                <a:latin typeface="Segoe UI Light" panose="020B0502040204020203" pitchFamily="34" charset="0"/>
                <a:cs typeface="Segoe UI Light" panose="020B0502040204020203" pitchFamily="34" charset="0"/>
              </a:rPr>
              <a:t>e.g</a:t>
            </a:r>
            <a:r>
              <a:rPr lang="en-US" dirty="0">
                <a:latin typeface="Segoe UI Light" panose="020B0502040204020203" pitchFamily="34" charset="0"/>
                <a:cs typeface="Segoe UI Light" panose="020B0502040204020203" pitchFamily="34" charset="0"/>
              </a:rPr>
              <a:t> leveraging batching)</a:t>
            </a:r>
          </a:p>
          <a:p>
            <a:r>
              <a:rPr lang="en-US" dirty="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 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3102733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85750"/>
            <a:ext cx="11653838" cy="928688"/>
          </a:xfrm>
          <a:prstGeom prst="rect">
            <a:avLst/>
          </a:prstGeom>
        </p:spPr>
        <p:txBody>
          <a:bodyPr/>
          <a:lstStyle/>
          <a:p>
            <a:r>
              <a:rPr lang="en-US" sz="4400" dirty="0">
                <a:solidFill>
                  <a:schemeClr val="tx1"/>
                </a:solidFill>
              </a:rPr>
              <a:t>Common database scalability patterns</a:t>
            </a: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9566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5750"/>
            <a:ext cx="11653838" cy="928688"/>
          </a:xfrm>
          <a:prstGeom prst="rect">
            <a:avLst/>
          </a:prstGeom>
        </p:spPr>
        <p:txBody>
          <a:bodyPr>
            <a:normAutofit/>
          </a:bodyPr>
          <a:lstStyle/>
          <a:p>
            <a:r>
              <a:rPr lang="en-US" dirty="0"/>
              <a:t>How to peel apart customer requirements</a:t>
            </a:r>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Pure max data size</a:t>
            </a:r>
          </a:p>
          <a:p>
            <a:pPr defTabSz="932742">
              <a:lnSpc>
                <a:spcPts val="2400"/>
              </a:lnSpc>
              <a:defRPr/>
            </a:pPr>
            <a:r>
              <a:rPr lang="en-US" sz="2000" kern="0" dirty="0">
                <a:solidFill>
                  <a:srgbClr val="FFFFFF"/>
                </a:solidFill>
                <a:latin typeface="Segoe UI Light"/>
              </a:rPr>
              <a:t>Active portion of total data </a:t>
            </a:r>
          </a:p>
          <a:p>
            <a:pPr defTabSz="932742">
              <a:lnSpc>
                <a:spcPts val="2400"/>
              </a:lnSpc>
              <a:defRPr/>
            </a:pPr>
            <a:r>
              <a:rPr lang="en-US" sz="2000" kern="0" dirty="0">
                <a:solidFill>
                  <a:srgbClr val="FFFFFF"/>
                </a:solidFill>
                <a:latin typeface="Segoe UI Light"/>
              </a:rPr>
              <a:t>Amount of transactional workload the app will generate</a:t>
            </a:r>
          </a:p>
          <a:p>
            <a:pPr defTabSz="932742">
              <a:lnSpc>
                <a:spcPts val="2400"/>
              </a:lnSpc>
              <a:defRPr/>
            </a:pPr>
            <a:r>
              <a:rPr lang="en-US" sz="2000" kern="0" dirty="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DTU (throughput) currently up to 800 DTU or ~735 </a:t>
            </a:r>
            <a:r>
              <a:rPr lang="en-US" sz="2000" kern="0" dirty="0" err="1">
                <a:solidFill>
                  <a:srgbClr val="FFFFFF"/>
                </a:solidFill>
                <a:latin typeface="Segoe UI Light"/>
              </a:rPr>
              <a:t>tx</a:t>
            </a:r>
            <a:r>
              <a:rPr lang="en-US" sz="2000" kern="0" dirty="0">
                <a:solidFill>
                  <a:srgbClr val="FFFFFF"/>
                </a:solidFill>
                <a:latin typeface="Segoe UI Light"/>
              </a:rPr>
              <a:t>/second*</a:t>
            </a:r>
          </a:p>
          <a:p>
            <a:pPr defTabSz="932742">
              <a:lnSpc>
                <a:spcPts val="2400"/>
              </a:lnSpc>
              <a:defRPr/>
            </a:pPr>
            <a:r>
              <a:rPr lang="en-US" sz="2000" kern="0" dirty="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SQL Database </a:t>
            </a:r>
          </a:p>
          <a:p>
            <a:pPr marL="685800" defTabSz="932742">
              <a:defRPr/>
            </a:pPr>
            <a:r>
              <a:rPr lang="en-US" sz="2800" kern="0" dirty="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100 S2 for 5000 DTUs (max </a:t>
            </a:r>
            <a:r>
              <a:rPr lang="en-US" sz="2000" kern="0" dirty="0" err="1">
                <a:solidFill>
                  <a:srgbClr val="FFFFFF"/>
                </a:solidFill>
                <a:latin typeface="Segoe UI Light"/>
              </a:rPr>
              <a:t>db</a:t>
            </a:r>
            <a:r>
              <a:rPr lang="en-US" sz="2000" kern="0" dirty="0">
                <a:solidFill>
                  <a:srgbClr val="FFFFFF"/>
                </a:solidFill>
                <a:latin typeface="Segoe UI Light"/>
              </a:rPr>
              <a:t> size 25TB) </a:t>
            </a:r>
            <a:r>
              <a:rPr lang="en-US" sz="2000" i="1" kern="0" dirty="0">
                <a:solidFill>
                  <a:srgbClr val="FFFFFF"/>
                </a:solidFill>
                <a:latin typeface="Segoe UI Light"/>
              </a:rPr>
              <a:t>($90,000/12 months)</a:t>
            </a:r>
          </a:p>
          <a:p>
            <a:pPr defTabSz="932742">
              <a:lnSpc>
                <a:spcPts val="2400"/>
              </a:lnSpc>
              <a:defRPr/>
            </a:pPr>
            <a:r>
              <a:rPr lang="en-US" sz="2000" kern="0" dirty="0">
                <a:solidFill>
                  <a:srgbClr val="FFFFFF"/>
                </a:solidFill>
                <a:latin typeface="Segoe UI Light"/>
              </a:rPr>
              <a:t>25 P2 for 5000 DTUs (max </a:t>
            </a:r>
            <a:r>
              <a:rPr lang="en-US" sz="2000" kern="0" dirty="0" err="1">
                <a:solidFill>
                  <a:srgbClr val="FFFFFF"/>
                </a:solidFill>
                <a:latin typeface="Segoe UI Light"/>
              </a:rPr>
              <a:t>db</a:t>
            </a:r>
            <a:r>
              <a:rPr lang="en-US" sz="2000" kern="0" dirty="0">
                <a:solidFill>
                  <a:srgbClr val="FFFFFF"/>
                </a:solidFill>
                <a:latin typeface="Segoe UI Light"/>
              </a:rPr>
              <a:t> size 12.5TB) </a:t>
            </a:r>
            <a:r>
              <a:rPr lang="en-US" sz="2000" i="1" kern="0" dirty="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a:solidFill>
                  <a:srgbClr val="000000"/>
                </a:solidFill>
                <a:latin typeface="Segoe UI Light" panose="020B0502040204020203" pitchFamily="34" charset="0"/>
                <a:cs typeface="Segoe UI Light" panose="020B0502040204020203" pitchFamily="34" charset="0"/>
              </a:rPr>
              <a:t>* Based on </a:t>
            </a:r>
            <a:r>
              <a:rPr lang="en-US" sz="1400" dirty="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a:solidFill>
                  <a:srgbClr val="000000"/>
                </a:solidFill>
                <a:latin typeface="Segoe UI Light" panose="020B0502040204020203" pitchFamily="34" charset="0"/>
                <a:cs typeface="Segoe UI Light" panose="020B0502040204020203" pitchFamily="34" charset="0"/>
              </a:rPr>
              <a:t>estimation</a:t>
            </a: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a:solidFill>
                  <a:srgbClr val="000000"/>
                </a:solidFill>
                <a:latin typeface="Segoe UI Light" panose="020B0502040204020203" pitchFamily="34" charset="0"/>
                <a:cs typeface="Segoe UI Light" panose="020B0502040204020203" pitchFamily="34" charset="0"/>
              </a:rPr>
              <a:t>** Will provide additional Business Continuity features</a:t>
            </a:r>
          </a:p>
        </p:txBody>
      </p:sp>
    </p:spTree>
    <p:extLst>
      <p:ext uri="{BB962C8B-B14F-4D97-AF65-F5344CB8AC3E}">
        <p14:creationId xmlns:p14="http://schemas.microsoft.com/office/powerpoint/2010/main" val="3471393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Multi-Tenant SaaS</a:t>
            </a:r>
          </a:p>
        </p:txBody>
      </p:sp>
      <p:sp>
        <p:nvSpPr>
          <p:cNvPr id="3" name="Content Placeholder 2"/>
          <p:cNvSpPr>
            <a:spLocks noGrp="1"/>
          </p:cNvSpPr>
          <p:nvPr>
            <p:ph idx="4294967295"/>
          </p:nvPr>
        </p:nvSpPr>
        <p:spPr>
          <a:xfrm>
            <a:off x="0" y="1189038"/>
            <a:ext cx="11652250" cy="5211762"/>
          </a:xfrm>
          <a:prstGeom prst="rect">
            <a:avLst/>
          </a:prstGeom>
        </p:spPr>
        <p:txBody>
          <a:bodyPr>
            <a:normAutofit fontScale="55000" lnSpcReduction="20000"/>
          </a:bodyPr>
          <a:lstStyle/>
          <a:p>
            <a:r>
              <a:rPr lang="en-US" dirty="0">
                <a:latin typeface="Segoe UI Light" panose="020B0502040204020203" pitchFamily="34" charset="0"/>
                <a:cs typeface="Segoe UI Light" panose="020B0502040204020203" pitchFamily="34" charset="0"/>
              </a:rPr>
              <a:t>Central directory where customer profiles are stored</a:t>
            </a:r>
          </a:p>
          <a:p>
            <a:r>
              <a:rPr lang="en-US" dirty="0">
                <a:latin typeface="Segoe UI Light" panose="020B0502040204020203" pitchFamily="34" charset="0"/>
                <a:cs typeface="Segoe UI Light" panose="020B0502040204020203" pitchFamily="34" charset="0"/>
              </a:rPr>
              <a:t>One database per end customer (tenant)</a:t>
            </a:r>
          </a:p>
          <a:p>
            <a:pPr lvl="1"/>
            <a:r>
              <a:rPr lang="en-US" dirty="0">
                <a:latin typeface="Segoe UI Light" panose="020B0502040204020203" pitchFamily="34" charset="0"/>
                <a:cs typeface="Segoe UI Light" panose="020B0502040204020203" pitchFamily="34" charset="0"/>
              </a:rPr>
              <a:t>Often for security and isolation</a:t>
            </a:r>
          </a:p>
          <a:p>
            <a:pPr lvl="1"/>
            <a:r>
              <a:rPr lang="en-US" dirty="0">
                <a:latin typeface="Segoe UI Light" panose="020B0502040204020203" pitchFamily="34" charset="0"/>
                <a:cs typeface="Segoe UI Light" panose="020B0502040204020203" pitchFamily="34" charset="0"/>
              </a:rPr>
              <a:t>Some rely on schema customization</a:t>
            </a:r>
          </a:p>
          <a:p>
            <a:r>
              <a:rPr lang="en-US" dirty="0">
                <a:latin typeface="Segoe UI Light" panose="020B0502040204020203" pitchFamily="34" charset="0"/>
                <a:cs typeface="Segoe UI Light" panose="020B0502040204020203" pitchFamily="34" charset="0"/>
              </a:rPr>
              <a:t>Data dependent routing is common data access path</a:t>
            </a:r>
          </a:p>
          <a:p>
            <a:pPr lvl="1"/>
            <a:r>
              <a:rPr lang="en-US" dirty="0">
                <a:latin typeface="Segoe UI Light" panose="020B0502040204020203" pitchFamily="34" charset="0"/>
                <a:cs typeface="Segoe UI Light" panose="020B0502040204020203" pitchFamily="34" charset="0"/>
              </a:rPr>
              <a:t>Highly selective key lookup queries, multi-joins, etc.</a:t>
            </a:r>
          </a:p>
          <a:p>
            <a:pPr lvl="1"/>
            <a:r>
              <a:rPr lang="en-US" dirty="0">
                <a:latin typeface="Segoe UI Light" panose="020B0502040204020203" pitchFamily="34" charset="0"/>
                <a:cs typeface="Segoe UI Light" panose="020B0502040204020203" pitchFamily="34" charset="0"/>
              </a:rPr>
              <a:t>Mid to low data entry rate </a:t>
            </a:r>
          </a:p>
          <a:p>
            <a:pPr lvl="1"/>
            <a:r>
              <a:rPr lang="en-US" dirty="0">
                <a:latin typeface="Segoe UI Light" panose="020B0502040204020203" pitchFamily="34" charset="0"/>
                <a:cs typeface="Segoe UI Light" panose="020B0502040204020203" pitchFamily="34" charset="0"/>
              </a:rPr>
              <a:t>No need for cross-customers (fan-out) queries</a:t>
            </a:r>
          </a:p>
          <a:p>
            <a:r>
              <a:rPr lang="en-US" dirty="0">
                <a:latin typeface="Segoe UI Light" panose="020B0502040204020203" pitchFamily="34" charset="0"/>
                <a:cs typeface="Segoe UI Light" panose="020B0502040204020203" pitchFamily="34" charset="0"/>
              </a:rPr>
              <a:t>Most tenants are small and “cold”, some may have hot spots</a:t>
            </a:r>
          </a:p>
          <a:p>
            <a:pPr lvl="1"/>
            <a:r>
              <a:rPr lang="en-US" dirty="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a:latin typeface="Segoe UI Light" panose="020B0502040204020203" pitchFamily="34" charset="0"/>
                <a:cs typeface="Segoe UI Light" panose="020B0502040204020203" pitchFamily="34" charset="0"/>
              </a:rPr>
              <a:t>Example</a:t>
            </a:r>
          </a:p>
          <a:p>
            <a:pPr lvl="1"/>
            <a:r>
              <a:rPr lang="en-US" dirty="0">
                <a:latin typeface="Segoe UI Light" panose="020B0502040204020203" pitchFamily="34" charset="0"/>
                <a:cs typeface="Segoe UI Light" panose="020B0502040204020203" pitchFamily="34" charset="0"/>
              </a:rPr>
              <a:t>MYOB </a:t>
            </a:r>
          </a:p>
          <a:p>
            <a:pPr lvl="1"/>
            <a:r>
              <a:rPr lang="en-US" dirty="0">
                <a:latin typeface="Segoe UI Light" panose="020B0502040204020203" pitchFamily="34" charset="0"/>
                <a:cs typeface="Segoe UI Light" panose="020B0502040204020203" pitchFamily="34" charset="0"/>
              </a:rPr>
              <a:t>Sage</a:t>
            </a: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9181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2317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Continuous data collection</a:t>
            </a:r>
          </a:p>
        </p:txBody>
      </p:sp>
      <p:sp>
        <p:nvSpPr>
          <p:cNvPr id="3" name="Content Placeholder 2"/>
          <p:cNvSpPr>
            <a:spLocks noGrp="1"/>
          </p:cNvSpPr>
          <p:nvPr>
            <p:ph idx="4294967295"/>
          </p:nvPr>
        </p:nvSpPr>
        <p:spPr>
          <a:xfrm>
            <a:off x="1676400" y="1584325"/>
            <a:ext cx="10515600" cy="4441825"/>
          </a:xfrm>
          <a:prstGeom prst="rect">
            <a:avLst/>
          </a:prstGeom>
        </p:spPr>
        <p:txBody>
          <a:bodyPr>
            <a:normAutofit/>
          </a:bodyPr>
          <a:lstStyle/>
          <a:p>
            <a:r>
              <a:rPr lang="en-US" sz="2400" dirty="0">
                <a:latin typeface="Segoe UI Light" panose="020B0502040204020203" pitchFamily="34" charset="0"/>
                <a:cs typeface="Segoe UI Light" panose="020B0502040204020203" pitchFamily="34" charset="0"/>
              </a:rPr>
              <a:t>Large data ingestion workloads</a:t>
            </a:r>
          </a:p>
          <a:p>
            <a:pPr lvl="1"/>
            <a:r>
              <a:rPr lang="en-US" sz="2000" dirty="0">
                <a:latin typeface="Segoe UI Light" panose="020B0502040204020203" pitchFamily="34" charset="0"/>
                <a:cs typeface="Segoe UI Light" panose="020B0502040204020203" pitchFamily="34" charset="0"/>
              </a:rPr>
              <a:t>Mostly append only (Cola bottling analogy)</a:t>
            </a:r>
          </a:p>
          <a:p>
            <a:r>
              <a:rPr lang="en-US" sz="2400" dirty="0">
                <a:latin typeface="Segoe UI Light" panose="020B0502040204020203" pitchFamily="34" charset="0"/>
                <a:cs typeface="Segoe UI Light" panose="020B0502040204020203" pitchFamily="34" charset="0"/>
              </a:rPr>
              <a:t>Two options, depending on application query patterns</a:t>
            </a:r>
          </a:p>
          <a:p>
            <a:pPr lvl="1"/>
            <a:r>
              <a:rPr lang="en-US" sz="2000" dirty="0">
                <a:latin typeface="Segoe UI Light" panose="020B0502040204020203" pitchFamily="34" charset="0"/>
                <a:cs typeface="Segoe UI Light" panose="020B0502040204020203" pitchFamily="34" charset="0"/>
              </a:rPr>
              <a:t>Querying ranges of last X days of data (e.g. trend analysis)</a:t>
            </a:r>
          </a:p>
          <a:p>
            <a:pPr lvl="1"/>
            <a:r>
              <a:rPr lang="en-US" sz="2000" dirty="0">
                <a:latin typeface="Segoe UI Light" panose="020B0502040204020203" pitchFamily="34" charset="0"/>
                <a:cs typeface="Segoe UI Light" panose="020B0502040204020203" pitchFamily="34" charset="0"/>
              </a:rPr>
              <a:t>Randomly extracting data from the entire database (e.g. lookup a certain </a:t>
            </a:r>
            <a:r>
              <a:rPr lang="en-US" sz="2000" dirty="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a:latin typeface="Segoe UI Light" panose="020B0502040204020203" pitchFamily="34" charset="0"/>
                <a:cs typeface="Segoe UI Light" panose="020B0502040204020203" pitchFamily="34" charset="0"/>
              </a:rPr>
              <a:t>event)</a:t>
            </a:r>
          </a:p>
          <a:p>
            <a:r>
              <a:rPr lang="en-US" sz="2400" dirty="0">
                <a:latin typeface="Segoe UI Light" panose="020B0502040204020203" pitchFamily="34" charset="0"/>
                <a:cs typeface="Segoe UI Light" panose="020B0502040204020203" pitchFamily="34" charset="0"/>
              </a:rPr>
              <a:t>Typically requires fan-out queries</a:t>
            </a: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a:solidFill>
                  <a:srgbClr val="000000"/>
                </a:solidFill>
              </a:rPr>
              <a:t>…</a:t>
            </a: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a:t>
            </a: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a:solidFill>
                  <a:srgbClr val="000000"/>
                </a:solidFill>
              </a:rPr>
              <a:t>writes</a:t>
            </a: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a:solidFill>
                  <a:srgbClr val="000000"/>
                </a:solidFill>
              </a:rPr>
              <a:t>reads</a:t>
            </a: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a:solidFill>
                  <a:srgbClr val="000000"/>
                </a:solidFill>
              </a:rPr>
              <a:t>reads</a:t>
            </a: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a:solidFill>
                  <a:srgbClr val="000000"/>
                </a:solidFill>
              </a:rPr>
              <a:t>reads</a:t>
            </a: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a:solidFill>
                  <a:srgbClr val="000000"/>
                </a:solidFill>
              </a:rPr>
              <a:t>reads</a:t>
            </a: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a:t>
            </a: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a:solidFill>
                  <a:srgbClr val="000000"/>
                </a:solidFill>
              </a:rPr>
              <a:t>…..</a:t>
            </a: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a:solidFill>
                  <a:srgbClr val="000000"/>
                </a:solidFill>
              </a:rPr>
              <a:t>reads/writes</a:t>
            </a: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a:solidFill>
                  <a:srgbClr val="000000"/>
                </a:solidFill>
              </a:rPr>
              <a:t>…</a:t>
            </a: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egoe UI Light" panose="020B0502040204020203" pitchFamily="34" charset="0"/>
                <a:cs typeface="Segoe UI Light" panose="020B0502040204020203" pitchFamily="34" charset="0"/>
              </a:rPr>
              <a:t>Time</a:t>
            </a: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egoe UI Light" panose="020B0502040204020203" pitchFamily="34" charset="0"/>
                <a:cs typeface="Segoe UI Light" panose="020B0502040204020203" pitchFamily="34" charset="0"/>
              </a:rPr>
              <a:t>Scale</a:t>
            </a:r>
          </a:p>
        </p:txBody>
      </p:sp>
      <p:sp>
        <p:nvSpPr>
          <p:cNvPr id="5" name="Rectangle 4"/>
          <p:cNvSpPr/>
          <p:nvPr/>
        </p:nvSpPr>
        <p:spPr>
          <a:xfrm>
            <a:off x="916578" y="958220"/>
            <a:ext cx="4406463" cy="461665"/>
          </a:xfrm>
          <a:prstGeom prst="rect">
            <a:avLst/>
          </a:prstGeom>
        </p:spPr>
        <p:txBody>
          <a:bodyPr wrap="none">
            <a:spAutoFit/>
          </a:bodyPr>
          <a:lstStyle/>
          <a:p>
            <a:r>
              <a:rPr lang="en-US" sz="2400" i="1" dirty="0">
                <a:solidFill>
                  <a:srgbClr val="000000"/>
                </a:solidFill>
                <a:latin typeface="Segoe UI Light" panose="020B0502040204020203" pitchFamily="34" charset="0"/>
                <a:cs typeface="Segoe UI Light" panose="020B0502040204020203" pitchFamily="34" charset="0"/>
              </a:rPr>
              <a:t>Sensor 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61722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4294967295"/>
          </p:nvPr>
        </p:nvSpPr>
        <p:spPr>
          <a:xfrm>
            <a:off x="1768475" y="1189038"/>
            <a:ext cx="10423525" cy="4987925"/>
          </a:xfrm>
          <a:prstGeom prst="rect">
            <a:avLst/>
          </a:prstGeom>
        </p:spPr>
        <p:txBody>
          <a:bodyPr>
            <a:normAutofit fontScale="55000" lnSpcReduction="20000"/>
          </a:bodyPr>
          <a:lstStyle/>
          <a:p>
            <a:r>
              <a:rPr lang="en-US" dirty="0">
                <a:latin typeface="Segoe UI Light" panose="020B0502040204020203" pitchFamily="34" charset="0"/>
                <a:cs typeface="Segoe UI Light" panose="020B0502040204020203" pitchFamily="34" charset="0"/>
              </a:rPr>
              <a:t>Large, (mostly) uniform, active data set</a:t>
            </a:r>
          </a:p>
          <a:p>
            <a:r>
              <a:rPr lang="en-US" dirty="0">
                <a:latin typeface="Segoe UI Light" panose="020B0502040204020203" pitchFamily="34" charset="0"/>
                <a:cs typeface="Segoe UI Light" panose="020B0502040204020203" pitchFamily="34" charset="0"/>
              </a:rPr>
              <a:t>Distribute partition-able tables across as many shards as necessary</a:t>
            </a:r>
          </a:p>
          <a:p>
            <a:pPr lvl="1"/>
            <a:r>
              <a:rPr lang="en-US" dirty="0">
                <a:latin typeface="Segoe UI Light" panose="020B0502040204020203" pitchFamily="34" charset="0"/>
                <a:cs typeface="Segoe UI Light" panose="020B0502040204020203" pitchFamily="34" charset="0"/>
              </a:rPr>
              <a:t>See Appendix for shards (scale units) capacity planning</a:t>
            </a:r>
          </a:p>
          <a:p>
            <a:r>
              <a:rPr lang="en-US" dirty="0">
                <a:latin typeface="Segoe UI Light" panose="020B0502040204020203" pitchFamily="34" charset="0"/>
                <a:cs typeface="Segoe UI Light" panose="020B0502040204020203" pitchFamily="34" charset="0"/>
              </a:rPr>
              <a:t>Some shards can become way more active than others</a:t>
            </a:r>
          </a:p>
          <a:p>
            <a:pPr lvl="1"/>
            <a:r>
              <a:rPr lang="en-US" dirty="0">
                <a:latin typeface="Segoe UI Light" panose="020B0502040204020203" pitchFamily="34" charset="0"/>
                <a:cs typeface="Segoe UI Light" panose="020B0502040204020203" pitchFamily="34" charset="0"/>
              </a:rPr>
              <a:t>Pinning hot users to dedicated databases</a:t>
            </a:r>
          </a:p>
          <a:p>
            <a:pPr lvl="1"/>
            <a:r>
              <a:rPr lang="en-US" dirty="0">
                <a:latin typeface="Segoe UI Light" panose="020B0502040204020203" pitchFamily="34" charset="0"/>
                <a:cs typeface="Segoe UI Light" panose="020B0502040204020203" pitchFamily="34" charset="0"/>
              </a:rPr>
              <a:t>Move users to balance workload between databases</a:t>
            </a:r>
          </a:p>
          <a:p>
            <a:pPr lvl="1"/>
            <a:r>
              <a:rPr lang="en-US" dirty="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a:latin typeface="Segoe UI Light" panose="020B0502040204020203" pitchFamily="34" charset="0"/>
                <a:cs typeface="Segoe UI Light" panose="020B0502040204020203" pitchFamily="34" charset="0"/>
              </a:rPr>
              <a:t>Mostly data dependent routing with key lookup queries</a:t>
            </a:r>
          </a:p>
          <a:p>
            <a:pPr lvl="1"/>
            <a:r>
              <a:rPr lang="en-US" dirty="0">
                <a:latin typeface="Segoe UI Light" panose="020B0502040204020203" pitchFamily="34" charset="0"/>
                <a:cs typeface="Segoe UI Light" panose="020B0502040204020203" pitchFamily="34" charset="0"/>
              </a:rPr>
              <a:t>Few fan-out queries may be required (e.g. leaderboards, inventory management, etc.)</a:t>
            </a:r>
          </a:p>
          <a:p>
            <a:r>
              <a:rPr lang="en-US" dirty="0">
                <a:latin typeface="Segoe UI Light" panose="020B0502040204020203" pitchFamily="34" charset="0"/>
                <a:cs typeface="Segoe UI Light" panose="020B0502040204020203" pitchFamily="34" charset="0"/>
              </a:rPr>
              <a:t>Examples</a:t>
            </a:r>
          </a:p>
          <a:p>
            <a:pPr lvl="1"/>
            <a:r>
              <a:rPr lang="en-US" dirty="0" err="1">
                <a:latin typeface="Segoe UI Light" panose="020B0502040204020203" pitchFamily="34" charset="0"/>
                <a:cs typeface="Segoe UI Light" panose="020B0502040204020203" pitchFamily="34" charset="0"/>
              </a:rPr>
              <a:t>Pottermore</a:t>
            </a:r>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7338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Sharding and Tenancy Models</a:t>
            </a:r>
          </a:p>
        </p:txBody>
      </p:sp>
      <p:sp>
        <p:nvSpPr>
          <p:cNvPr id="3" name="Content Placeholder 2"/>
          <p:cNvSpPr>
            <a:spLocks noGrp="1"/>
          </p:cNvSpPr>
          <p:nvPr>
            <p:ph idx="4294967295"/>
          </p:nvPr>
        </p:nvSpPr>
        <p:spPr>
          <a:xfrm>
            <a:off x="0" y="0"/>
            <a:ext cx="12192000" cy="6858000"/>
          </a:xfrm>
          <a:prstGeom prst="rect">
            <a:avLst/>
          </a:prstGeom>
        </p:spPr>
        <p:txBody>
          <a:bodyPr>
            <a:normAutofit fontScale="850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a:solidFill>
                  <a:srgbClr val="00B0F0"/>
                </a:solidFill>
                <a:latin typeface="Segoe UI Light" panose="020B0502040204020203" pitchFamily="34" charset="0"/>
                <a:cs typeface="Segoe UI Light" panose="020B0502040204020203" pitchFamily="34" charset="0"/>
              </a:rPr>
              <a:t>Multiple tenants per database</a:t>
            </a: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databases</a:t>
            </a:r>
          </a:p>
          <a:p>
            <a:pPr marL="0" indent="0">
              <a:buNone/>
            </a:pPr>
            <a:r>
              <a:rPr lang="en-US" dirty="0">
                <a:solidFill>
                  <a:srgbClr val="00B0F0"/>
                </a:solidFill>
                <a:latin typeface="Segoe UI Light" panose="020B0502040204020203" pitchFamily="34" charset="0"/>
                <a:cs typeface="Segoe UI Light" panose="020B0502040204020203" pitchFamily="34" charset="0"/>
              </a:rPr>
              <a:t>Temporal model</a:t>
            </a:r>
          </a:p>
          <a:p>
            <a:pPr lvl="1"/>
            <a:r>
              <a:rPr lang="en-US" dirty="0">
                <a:latin typeface="Segoe UI Light" panose="020B0502040204020203" pitchFamily="34" charset="0"/>
                <a:cs typeface="Segoe UI Light" panose="020B0502040204020203" pitchFamily="34" charset="0"/>
              </a:rPr>
              <a:t>Sharding based on date/time</a:t>
            </a:r>
          </a:p>
          <a:p>
            <a:pPr lvl="1"/>
            <a:r>
              <a:rPr lang="en-US" dirty="0">
                <a:latin typeface="Segoe UI Light" panose="020B0502040204020203" pitchFamily="34" charset="0"/>
                <a:cs typeface="Segoe UI Light" panose="020B0502040204020203" pitchFamily="34" charset="0"/>
              </a:rPr>
              <a:t>Most recent shard is constantly loaded with newly arriving data</a:t>
            </a:r>
          </a:p>
          <a:p>
            <a:pPr lvl="1"/>
            <a:r>
              <a:rPr lang="en-US" dirty="0">
                <a:latin typeface="Segoe UI Light" panose="020B0502040204020203" pitchFamily="34" charset="0"/>
                <a:cs typeface="Segoe UI Light" panose="020B0502040204020203" pitchFamily="34" charset="0"/>
              </a:rPr>
              <a:t>New shards added when current most recent shard nears capacity</a:t>
            </a:r>
          </a:p>
          <a:p>
            <a:pPr marL="0" indent="0">
              <a:buNone/>
            </a:pPr>
            <a:endParaRPr lang="en-US" dirty="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62116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 </a:t>
            </a: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prstClr val="black"/>
                  </a:solidFill>
                </a:rPr>
                <a:t>Grow/shrink capacity</a:t>
              </a: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Cross-Shard Capabilities</a:t>
              </a:r>
              <a:endParaRPr lang="en-US" sz="1400" dirty="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prstClr val="white"/>
                  </a:solidFill>
                </a:rPr>
                <a:t>Elastic Scale app</a:t>
              </a: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prstClr val="white"/>
                  </a:solidFill>
                </a:rPr>
                <a:t>shard</a:t>
              </a:r>
              <a:r>
                <a:rPr lang="en-US" sz="1400" baseline="-25000" dirty="0">
                  <a:solidFill>
                    <a:prstClr val="white"/>
                  </a:solidFill>
                </a:rPr>
                <a:t>1</a:t>
              </a: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prstClr val="white"/>
                  </a:solidFill>
                </a:rPr>
                <a:t>Elastic Scale</a:t>
              </a:r>
            </a:p>
            <a:p>
              <a:pPr algn="ctr"/>
              <a:r>
                <a:rPr lang="en-US" sz="1400" dirty="0">
                  <a:solidFill>
                    <a:prstClr val="white"/>
                  </a:solidFill>
                </a:rPr>
                <a:t>Manage-ability</a:t>
              </a: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a:solidFill>
                      <a:prstClr val="black"/>
                    </a:solidFill>
                  </a:rPr>
                  <a:t>Application </a:t>
                </a:r>
              </a:p>
              <a:p>
                <a:r>
                  <a:rPr lang="en-US" sz="1050" dirty="0">
                    <a:solidFill>
                      <a:prstClr val="black"/>
                    </a:solidFill>
                  </a:rPr>
                  <a:t>Developer</a:t>
                </a: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a:solidFill>
                    <a:prstClr val="black"/>
                  </a:solidFill>
                </a:rPr>
                <a:t>…</a:t>
              </a: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a:solidFill>
                    <a:prstClr val="black"/>
                  </a:solidFill>
                </a:rPr>
                <a:t>…</a:t>
              </a: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a:solidFill>
                    <a:prstClr val="black"/>
                  </a:solidFill>
                </a:rPr>
                <a:t>…</a:t>
              </a: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white"/>
                  </a:solidFill>
                </a:rPr>
                <a:t>Cross-shard extensions</a:t>
              </a: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91667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Key Capabilities</a:t>
            </a:r>
          </a:p>
        </p:txBody>
      </p:sp>
      <p:sp>
        <p:nvSpPr>
          <p:cNvPr id="3" name="Content Placeholder 2"/>
          <p:cNvSpPr>
            <a:spLocks noGrp="1"/>
          </p:cNvSpPr>
          <p:nvPr>
            <p:ph idx="4294967295"/>
          </p:nvPr>
        </p:nvSpPr>
        <p:spPr>
          <a:xfrm>
            <a:off x="0" y="1825625"/>
            <a:ext cx="5354638" cy="4351338"/>
          </a:xfrm>
          <a:prstGeom prst="rect">
            <a:avLst/>
          </a:prstGeom>
        </p:spPr>
        <p:txBody>
          <a:bodyPr>
            <a:normAutofit fontScale="625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Split/Merge (SM)</a:t>
            </a:r>
          </a:p>
          <a:p>
            <a:pPr lvl="1"/>
            <a:r>
              <a:rPr lang="en-US" sz="1800" dirty="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a:p>
            <a:endParaRPr lang="en-US"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a:solidFill>
                  <a:prstClr val="black"/>
                </a:solidFill>
                <a:latin typeface="Segoe UI Light" panose="020B0502040204020203" pitchFamily="34" charset="0"/>
                <a:cs typeface="Segoe UI Light" panose="020B0502040204020203" pitchFamily="34" charset="0"/>
              </a:rPr>
              <a:t>Client .NET APIs</a:t>
            </a: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a:solidFill>
                  <a:prstClr val="black"/>
                </a:solidFill>
                <a:latin typeface="Segoe UI Light" panose="020B0502040204020203" pitchFamily="34" charset="0"/>
                <a:cs typeface="Segoe UI Light" panose="020B0502040204020203" pitchFamily="34" charset="0"/>
              </a:rPr>
              <a:t>Management Services</a:t>
            </a: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04371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4294967295"/>
          </p:nvPr>
        </p:nvSpPr>
        <p:spPr>
          <a:xfrm>
            <a:off x="0" y="0"/>
            <a:ext cx="12192000" cy="6858000"/>
          </a:xfrm>
          <a:prstGeom prst="rect">
            <a:avLst/>
          </a:prstGeom>
        </p:spPr>
        <p:txBody>
          <a:bodyPr/>
          <a:lstStyle/>
          <a:p>
            <a:r>
              <a:rPr lang="en-US" dirty="0">
                <a:latin typeface="Segoe UI Light" panose="020B0502040204020203" pitchFamily="34" charset="0"/>
                <a:cs typeface="Segoe UI Light" panose="020B0502040204020203" pitchFamily="34" charset="0"/>
              </a:rPr>
              <a:t>Two types of shard maps</a:t>
            </a:r>
          </a:p>
          <a:p>
            <a:pPr lvl="1"/>
            <a:r>
              <a:rPr lang="en-US" dirty="0">
                <a:latin typeface="Segoe UI Light" panose="020B0502040204020203" pitchFamily="34" charset="0"/>
                <a:cs typeface="Segoe UI Light" panose="020B0502040204020203" pitchFamily="34" charset="0"/>
              </a:rPr>
              <a:t>Range: contiguous values</a:t>
            </a:r>
          </a:p>
          <a:p>
            <a:pPr lvl="1"/>
            <a:r>
              <a:rPr lang="en-US" dirty="0">
                <a:latin typeface="Segoe UI Light" panose="020B0502040204020203" pitchFamily="34" charset="0"/>
                <a:cs typeface="Segoe UI Light" panose="020B0502040204020203" pitchFamily="34" charset="0"/>
              </a:rPr>
              <a:t>List: explicit values</a:t>
            </a:r>
          </a:p>
          <a:p>
            <a:r>
              <a:rPr lang="en-US" dirty="0">
                <a:latin typeface="Segoe UI Light" panose="020B0502040204020203" pitchFamily="34" charset="0"/>
                <a:cs typeface="Segoe UI Light" panose="020B0502040204020203" pitchFamily="34" charset="0"/>
              </a:rPr>
              <a:t>Four types of sharding keys</a:t>
            </a:r>
          </a:p>
          <a:p>
            <a:pPr lvl="1"/>
            <a:r>
              <a:rPr lang="en-US" dirty="0">
                <a:latin typeface="Segoe UI Light" panose="020B0502040204020203" pitchFamily="34" charset="0"/>
                <a:cs typeface="Segoe UI Light" panose="020B0502040204020203" pitchFamily="34" charset="0"/>
              </a:rPr>
              <a:t>INT, BIGINT, GUID, VARBINARY</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shards_global</a:t>
            </a:r>
            <a:r>
              <a:rPr lang="en-US" sz="1200" b="1" dirty="0">
                <a:solidFill>
                  <a:prstClr val="black"/>
                </a:solidFill>
              </a:rPr>
              <a:t>]</a:t>
            </a:r>
          </a:p>
        </p:txBody>
      </p:sp>
      <p:graphicFrame>
        <p:nvGraphicFramePr>
          <p:cNvPr id="3" name="Table 2"/>
          <p:cNvGraphicFramePr>
            <a:graphicFrameLocks noGrp="1"/>
          </p:cNvGraphicFramePr>
          <p:nvPr>
            <p:extLst/>
          </p:nvPr>
        </p:nvGraphicFramePr>
        <p:xfrm>
          <a:off x="8935376" y="1733822"/>
          <a:ext cx="2358708" cy="100584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val="605670846"/>
                    </a:ext>
                  </a:extLst>
                </a:gridCol>
                <a:gridCol w="436880">
                  <a:extLst>
                    <a:ext uri="{9D8B030D-6E8A-4147-A177-3AD203B41FA5}">
                      <a16:colId xmlns:a16="http://schemas.microsoft.com/office/drawing/2014/main" val="2474575872"/>
                    </a:ext>
                  </a:extLst>
                </a:gridCol>
                <a:gridCol w="708343">
                  <a:extLst>
                    <a:ext uri="{9D8B030D-6E8A-4147-A177-3AD203B41FA5}">
                      <a16:colId xmlns:a16="http://schemas.microsoft.com/office/drawing/2014/main" val="3015633701"/>
                    </a:ext>
                  </a:extLst>
                </a:gridCol>
                <a:gridCol w="830580">
                  <a:extLst>
                    <a:ext uri="{9D8B030D-6E8A-4147-A177-3AD203B41FA5}">
                      <a16:colId xmlns:a16="http://schemas.microsoft.com/office/drawing/2014/main" val="3312308126"/>
                    </a:ext>
                  </a:extLst>
                </a:gridCol>
              </a:tblGrid>
              <a:tr h="0">
                <a:tc>
                  <a:txBody>
                    <a:bodyPr/>
                    <a:lstStyle/>
                    <a:p>
                      <a:r>
                        <a:rPr lang="en-US" sz="800" dirty="0" err="1"/>
                        <a:t>sid</a:t>
                      </a:r>
                      <a:endParaRPr lang="en-US" sz="800" dirty="0"/>
                    </a:p>
                  </a:txBody>
                  <a:tcPr/>
                </a:tc>
                <a:tc>
                  <a:txBody>
                    <a:bodyPr/>
                    <a:lstStyle/>
                    <a:p>
                      <a:r>
                        <a:rPr lang="en-US" sz="800" dirty="0" err="1"/>
                        <a:t>smid</a:t>
                      </a:r>
                      <a:r>
                        <a:rPr lang="en-US" sz="800" dirty="0"/>
                        <a:t> </a:t>
                      </a:r>
                    </a:p>
                  </a:txBody>
                  <a:tcPr/>
                </a:tc>
                <a:tc>
                  <a:txBody>
                    <a:bodyPr/>
                    <a:lstStyle/>
                    <a:p>
                      <a:r>
                        <a:rPr lang="en-US" sz="800" dirty="0" err="1"/>
                        <a:t>Datasource</a:t>
                      </a:r>
                      <a:endParaRPr lang="en-US" sz="800" dirty="0"/>
                    </a:p>
                  </a:txBody>
                  <a:tcPr/>
                </a:tc>
                <a:tc>
                  <a:txBody>
                    <a:bodyPr/>
                    <a:lstStyle/>
                    <a:p>
                      <a:r>
                        <a:rPr lang="en-US" sz="800" dirty="0" err="1"/>
                        <a:t>Databasename</a:t>
                      </a:r>
                      <a:endParaRPr lang="en-US" sz="800" dirty="0"/>
                    </a:p>
                  </a:txBody>
                  <a:tcPr/>
                </a:tc>
                <a:extLst>
                  <a:ext uri="{0D108BD9-81ED-4DB2-BD59-A6C34878D82A}">
                    <a16:rowId xmlns:a16="http://schemas.microsoft.com/office/drawing/2014/main" val="2622592419"/>
                  </a:ext>
                </a:extLst>
              </a:tr>
              <a:tr h="0">
                <a:tc>
                  <a:txBody>
                    <a:bodyPr/>
                    <a:lstStyle/>
                    <a:p>
                      <a:r>
                        <a:rPr lang="en-US" sz="800" dirty="0"/>
                        <a:t>1</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3532917914"/>
                  </a:ext>
                </a:extLst>
              </a:tr>
              <a:tr h="0">
                <a:tc>
                  <a:txBody>
                    <a:bodyPr/>
                    <a:lstStyle/>
                    <a:p>
                      <a:r>
                        <a:rPr lang="en-US" sz="800" dirty="0"/>
                        <a:t>2</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shardmaps_global</a:t>
            </a:r>
            <a:r>
              <a:rPr lang="en-US" sz="1200" b="1" dirty="0">
                <a:solidFill>
                  <a:prstClr val="black"/>
                </a:solidFill>
              </a:rPr>
              <a:t>]</a:t>
            </a:r>
          </a:p>
        </p:txBody>
      </p:sp>
      <p:graphicFrame>
        <p:nvGraphicFramePr>
          <p:cNvPr id="24" name="Table 23"/>
          <p:cNvGraphicFramePr>
            <a:graphicFrameLocks noGrp="1"/>
          </p:cNvGraphicFramePr>
          <p:nvPr>
            <p:extLst/>
          </p:nvPr>
        </p:nvGraphicFramePr>
        <p:xfrm>
          <a:off x="8935375" y="940235"/>
          <a:ext cx="1327785" cy="54864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1066098924"/>
                    </a:ext>
                  </a:extLst>
                </a:gridCol>
                <a:gridCol w="890905">
                  <a:extLst>
                    <a:ext uri="{9D8B030D-6E8A-4147-A177-3AD203B41FA5}">
                      <a16:colId xmlns:a16="http://schemas.microsoft.com/office/drawing/2014/main" val="4142199856"/>
                    </a:ext>
                  </a:extLst>
                </a:gridCol>
              </a:tblGrid>
              <a:tr h="0">
                <a:tc>
                  <a:txBody>
                    <a:bodyPr/>
                    <a:lstStyle/>
                    <a:p>
                      <a:r>
                        <a:rPr lang="en-US" sz="800" dirty="0" err="1"/>
                        <a:t>smid</a:t>
                      </a:r>
                      <a:r>
                        <a:rPr lang="en-US" sz="800" dirty="0"/>
                        <a:t> </a:t>
                      </a:r>
                    </a:p>
                  </a:txBody>
                  <a:tcPr/>
                </a:tc>
                <a:tc>
                  <a:txBody>
                    <a:bodyPr/>
                    <a:lstStyle/>
                    <a:p>
                      <a:r>
                        <a:rPr lang="en-US" sz="800" dirty="0"/>
                        <a:t>name</a:t>
                      </a:r>
                    </a:p>
                  </a:txBody>
                  <a:tcPr/>
                </a:tc>
                <a:extLst>
                  <a:ext uri="{0D108BD9-81ED-4DB2-BD59-A6C34878D82A}">
                    <a16:rowId xmlns:a16="http://schemas.microsoft.com/office/drawing/2014/main" val="3617544561"/>
                  </a:ext>
                </a:extLst>
              </a:tr>
              <a:tr h="0">
                <a:tc>
                  <a:txBody>
                    <a:bodyPr/>
                    <a:lstStyle/>
                    <a:p>
                      <a:r>
                        <a:rPr lang="en-US" sz="800" dirty="0"/>
                        <a:t>1</a:t>
                      </a:r>
                    </a:p>
                  </a:txBody>
                  <a:tcPr/>
                </a:tc>
                <a:tc>
                  <a:txBody>
                    <a:bodyPr/>
                    <a:lstStyle/>
                    <a:p>
                      <a:r>
                        <a:rPr lang="en-US" sz="800" dirty="0" err="1"/>
                        <a:t>RangeShardMap</a:t>
                      </a:r>
                      <a:endParaRPr lang="en-US" sz="800" dirty="0"/>
                    </a:p>
                  </a:txBody>
                  <a:tcPr/>
                </a:tc>
                <a:extLst>
                  <a:ext uri="{0D108BD9-81ED-4DB2-BD59-A6C34878D82A}">
                    <a16:rowId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shard_mappings_global</a:t>
            </a:r>
            <a:r>
              <a:rPr lang="en-US" sz="1200" b="1" dirty="0">
                <a:solidFill>
                  <a:prstClr val="black"/>
                </a:solidFill>
              </a:rPr>
              <a:t>]</a:t>
            </a:r>
          </a:p>
        </p:txBody>
      </p:sp>
      <p:graphicFrame>
        <p:nvGraphicFramePr>
          <p:cNvPr id="26" name="Table 25"/>
          <p:cNvGraphicFramePr>
            <a:graphicFrameLocks noGrp="1"/>
          </p:cNvGraphicFramePr>
          <p:nvPr>
            <p:extLst/>
          </p:nvPr>
        </p:nvGraphicFramePr>
        <p:xfrm>
          <a:off x="8941035" y="2684516"/>
          <a:ext cx="2182407" cy="7620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293575361"/>
                    </a:ext>
                  </a:extLst>
                </a:gridCol>
                <a:gridCol w="436880">
                  <a:extLst>
                    <a:ext uri="{9D8B030D-6E8A-4147-A177-3AD203B41FA5}">
                      <a16:colId xmlns:a16="http://schemas.microsoft.com/office/drawing/2014/main" val="3239324611"/>
                    </a:ext>
                  </a:extLst>
                </a:gridCol>
                <a:gridCol w="373380">
                  <a:extLst>
                    <a:ext uri="{9D8B030D-6E8A-4147-A177-3AD203B41FA5}">
                      <a16:colId xmlns:a16="http://schemas.microsoft.com/office/drawing/2014/main" val="2407542853"/>
                    </a:ext>
                  </a:extLst>
                </a:gridCol>
                <a:gridCol w="384493">
                  <a:extLst>
                    <a:ext uri="{9D8B030D-6E8A-4147-A177-3AD203B41FA5}">
                      <a16:colId xmlns:a16="http://schemas.microsoft.com/office/drawing/2014/main" val="1620385894"/>
                    </a:ext>
                  </a:extLst>
                </a:gridCol>
                <a:gridCol w="614274">
                  <a:extLst>
                    <a:ext uri="{9D8B030D-6E8A-4147-A177-3AD203B41FA5}">
                      <a16:colId xmlns:a16="http://schemas.microsoft.com/office/drawing/2014/main" val="3516719946"/>
                    </a:ext>
                  </a:extLst>
                </a:gridCol>
              </a:tblGrid>
              <a:tr h="0">
                <a:tc>
                  <a:txBody>
                    <a:bodyPr/>
                    <a:lstStyle/>
                    <a:p>
                      <a:r>
                        <a:rPr lang="en-US" sz="800" dirty="0"/>
                        <a:t>mid</a:t>
                      </a:r>
                    </a:p>
                  </a:txBody>
                  <a:tcPr/>
                </a:tc>
                <a:tc>
                  <a:txBody>
                    <a:bodyPr/>
                    <a:lstStyle/>
                    <a:p>
                      <a:r>
                        <a:rPr lang="en-US" sz="800" dirty="0" err="1"/>
                        <a:t>smid</a:t>
                      </a:r>
                      <a:r>
                        <a:rPr lang="en-US" sz="800" dirty="0"/>
                        <a:t> </a:t>
                      </a:r>
                    </a:p>
                  </a:txBody>
                  <a:tcPr/>
                </a:tc>
                <a:tc>
                  <a:txBody>
                    <a:bodyPr/>
                    <a:lstStyle/>
                    <a:p>
                      <a:r>
                        <a:rPr lang="en-US" sz="800" dirty="0"/>
                        <a:t>min</a:t>
                      </a:r>
                    </a:p>
                  </a:txBody>
                  <a:tcPr/>
                </a:tc>
                <a:tc>
                  <a:txBody>
                    <a:bodyPr/>
                    <a:lstStyle/>
                    <a:p>
                      <a:r>
                        <a:rPr lang="en-US" sz="800" dirty="0"/>
                        <a:t>max</a:t>
                      </a:r>
                    </a:p>
                  </a:txBody>
                  <a:tcPr/>
                </a:tc>
                <a:tc>
                  <a:txBody>
                    <a:bodyPr/>
                    <a:lstStyle/>
                    <a:p>
                      <a:r>
                        <a:rPr lang="en-US" sz="800" dirty="0"/>
                        <a:t>Sid</a:t>
                      </a:r>
                    </a:p>
                  </a:txBody>
                  <a:tcPr/>
                </a:tc>
                <a:extLst>
                  <a:ext uri="{0D108BD9-81ED-4DB2-BD59-A6C34878D82A}">
                    <a16:rowId xmlns:a16="http://schemas.microsoft.com/office/drawing/2014/main" val="1866963361"/>
                  </a:ext>
                </a:extLst>
              </a:tr>
              <a:tr h="0">
                <a:tc>
                  <a:txBody>
                    <a:bodyPr/>
                    <a:lstStyle/>
                    <a:p>
                      <a:r>
                        <a:rPr lang="en-US" sz="800" dirty="0"/>
                        <a:t>1</a:t>
                      </a:r>
                    </a:p>
                  </a:txBody>
                  <a:tcPr/>
                </a:tc>
                <a:tc>
                  <a:txBody>
                    <a:bodyPr/>
                    <a:lstStyle/>
                    <a:p>
                      <a:r>
                        <a:rPr lang="en-US" sz="800" dirty="0"/>
                        <a:t>1</a:t>
                      </a:r>
                    </a:p>
                  </a:txBody>
                  <a:tcPr/>
                </a:tc>
                <a:tc>
                  <a:txBody>
                    <a:bodyPr/>
                    <a:lstStyle/>
                    <a:p>
                      <a:r>
                        <a:rPr lang="en-US" sz="800" dirty="0"/>
                        <a:t>0</a:t>
                      </a:r>
                    </a:p>
                  </a:txBody>
                  <a:tcPr/>
                </a:tc>
                <a:tc>
                  <a:txBody>
                    <a:bodyPr/>
                    <a:lstStyle/>
                    <a:p>
                      <a:r>
                        <a:rPr lang="en-US" sz="800" dirty="0"/>
                        <a:t>100</a:t>
                      </a:r>
                    </a:p>
                  </a:txBody>
                  <a:tcPr/>
                </a:tc>
                <a:tc>
                  <a:txBody>
                    <a:bodyPr/>
                    <a:lstStyle/>
                    <a:p>
                      <a:r>
                        <a:rPr lang="en-US" sz="800" dirty="0"/>
                        <a:t>1</a:t>
                      </a:r>
                    </a:p>
                  </a:txBody>
                  <a:tcPr/>
                </a:tc>
                <a:extLst>
                  <a:ext uri="{0D108BD9-81ED-4DB2-BD59-A6C34878D82A}">
                    <a16:rowId xmlns:a16="http://schemas.microsoft.com/office/drawing/2014/main" val="1150951107"/>
                  </a:ext>
                </a:extLst>
              </a:tr>
              <a:tr h="0">
                <a:tc>
                  <a:txBody>
                    <a:bodyPr/>
                    <a:lstStyle/>
                    <a:p>
                      <a:r>
                        <a:rPr lang="en-US" sz="800" dirty="0"/>
                        <a:t>2</a:t>
                      </a:r>
                    </a:p>
                  </a:txBody>
                  <a:tcPr/>
                </a:tc>
                <a:tc>
                  <a:txBody>
                    <a:bodyPr/>
                    <a:lstStyle/>
                    <a:p>
                      <a:r>
                        <a:rPr lang="en-US" sz="800" dirty="0"/>
                        <a:t>1</a:t>
                      </a:r>
                    </a:p>
                  </a:txBody>
                  <a:tcPr/>
                </a:tc>
                <a:tc>
                  <a:txBody>
                    <a:bodyPr/>
                    <a:lstStyle/>
                    <a:p>
                      <a:r>
                        <a:rPr lang="en-US" sz="800" dirty="0"/>
                        <a:t>100</a:t>
                      </a:r>
                    </a:p>
                  </a:txBody>
                  <a:tcPr/>
                </a:tc>
                <a:tc>
                  <a:txBody>
                    <a:bodyPr/>
                    <a:lstStyle/>
                    <a:p>
                      <a:r>
                        <a:rPr lang="en-US" sz="800" dirty="0"/>
                        <a:t>200</a:t>
                      </a:r>
                    </a:p>
                  </a:txBody>
                  <a:tcPr/>
                </a:tc>
                <a:tc>
                  <a:txBody>
                    <a:bodyPr/>
                    <a:lstStyle/>
                    <a:p>
                      <a:r>
                        <a:rPr lang="en-US" sz="800" dirty="0"/>
                        <a:t>2</a:t>
                      </a:r>
                    </a:p>
                  </a:txBody>
                  <a:tcPr/>
                </a:tc>
                <a:extLst>
                  <a:ext uri="{0D108BD9-81ED-4DB2-BD59-A6C34878D82A}">
                    <a16:rowId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a:solidFill>
                  <a:prstClr val="black"/>
                </a:solidFill>
              </a:rPr>
              <a:t>Shard Set</a:t>
            </a: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a:solidFill>
                  <a:prstClr val="black"/>
                </a:solidFill>
              </a:rPr>
              <a:t>. . .</a:t>
            </a: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17178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7566025" y="1690688"/>
            <a:ext cx="4625975" cy="4351337"/>
          </a:xfrm>
          <a:prstGeom prst="rect">
            <a:avLst/>
          </a:prstGeom>
        </p:spPr>
        <p:txBody>
          <a:bodyPr>
            <a:normAutofit fontScale="92500" lnSpcReduction="10000"/>
          </a:bodyPr>
          <a:lstStyle/>
          <a:p>
            <a:pPr marL="0" indent="0">
              <a:buNone/>
            </a:pPr>
            <a:r>
              <a:rPr lang="en-US" dirty="0">
                <a:latin typeface="Segoe UI Light" panose="020B0502040204020203" pitchFamily="34" charset="0"/>
                <a:cs typeface="Segoe UI Light" panose="020B0502040204020203" pitchFamily="34" charset="0"/>
              </a:rPr>
              <a:t>Two classes of operations: </a:t>
            </a:r>
          </a:p>
          <a:p>
            <a:pPr lvl="1"/>
            <a:r>
              <a:rPr lang="en-US" dirty="0">
                <a:latin typeface="Segoe UI Light" panose="020B0502040204020203" pitchFamily="34" charset="0"/>
                <a:cs typeface="Segoe UI Light" panose="020B0502040204020203" pitchFamily="34" charset="0"/>
              </a:rPr>
              <a:t>Individual shards</a:t>
            </a:r>
          </a:p>
          <a:p>
            <a:pPr lvl="1"/>
            <a:r>
              <a:rPr lang="en-US" dirty="0">
                <a:latin typeface="Segoe UI Light" panose="020B0502040204020203" pitchFamily="34" charset="0"/>
                <a:cs typeface="Segoe UI Light" panose="020B0502040204020203" pitchFamily="34" charset="0"/>
              </a:rPr>
              <a:t>Cross shards</a:t>
            </a:r>
          </a:p>
          <a:p>
            <a:pPr marL="0" indent="0">
              <a:buNone/>
            </a:pPr>
            <a:r>
              <a:rPr lang="en-US" dirty="0">
                <a:latin typeface="Segoe UI Light" panose="020B0502040204020203" pitchFamily="34" charset="0"/>
                <a:cs typeface="Segoe UI Light" panose="020B0502040204020203" pitchFamily="34" charset="0"/>
              </a:rPr>
              <a:t>Two Personas:</a:t>
            </a:r>
          </a:p>
          <a:p>
            <a:pPr lvl="1"/>
            <a:r>
              <a:rPr lang="en-US" dirty="0">
                <a:latin typeface="Segoe UI Light" panose="020B0502040204020203" pitchFamily="34" charset="0"/>
                <a:cs typeface="Segoe UI Light" panose="020B0502040204020203" pitchFamily="34" charset="0"/>
              </a:rPr>
              <a:t>Application Developer</a:t>
            </a:r>
          </a:p>
          <a:p>
            <a:pPr lvl="1"/>
            <a:r>
              <a:rPr lang="en-US" dirty="0">
                <a:latin typeface="Segoe UI Light" panose="020B0502040204020203" pitchFamily="34" charset="0"/>
                <a:cs typeface="Segoe UI Light" panose="020B0502040204020203" pitchFamily="34" charset="0"/>
              </a:rPr>
              <a:t>Admin/</a:t>
            </a:r>
            <a:r>
              <a:rPr lang="en-US" dirty="0" err="1">
                <a:latin typeface="Segoe UI Light" panose="020B0502040204020203" pitchFamily="34" charset="0"/>
                <a:cs typeface="Segoe UI Light" panose="020B0502040204020203" pitchFamily="34" charset="0"/>
              </a:rPr>
              <a:t>DevOps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prstClr val="black"/>
                </a:solidFill>
              </a:rPr>
              <a:t>.NET Client </a:t>
            </a:r>
            <a:r>
              <a:rPr lang="en-US" sz="1400" dirty="0" err="1">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Query a specific shard</a:t>
            </a:r>
          </a:p>
          <a:p>
            <a:pPr marL="285750" indent="-285750">
              <a:buFont typeface="Arial" panose="020B0604020202020204" pitchFamily="34" charset="0"/>
              <a:buChar char="•"/>
            </a:pPr>
            <a:r>
              <a:rPr lang="en-US" dirty="0">
                <a:solidFill>
                  <a:prstClr val="black"/>
                </a:solidFill>
              </a:rPr>
              <a:t>Query multiple shards</a:t>
            </a: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Capacity, cost mgmt. </a:t>
            </a:r>
          </a:p>
          <a:p>
            <a:pPr marL="285750" indent="-285750">
              <a:buFont typeface="Arial" panose="020B0604020202020204" pitchFamily="34" charset="0"/>
              <a:buChar char="•"/>
            </a:pPr>
            <a:r>
              <a:rPr lang="en-US" dirty="0">
                <a:solidFill>
                  <a:prstClr val="black"/>
                </a:solidFill>
              </a:rPr>
              <a:t>DB Maintenance, DDL</a:t>
            </a: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1773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Data Dependent Routing (DDR)</a:t>
            </a:r>
          </a:p>
        </p:txBody>
      </p:sp>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query a shard with a specific </a:t>
            </a:r>
            <a:r>
              <a:rPr lang="en-US" dirty="0" err="1">
                <a:latin typeface="Segoe UI Light" panose="020B0502040204020203" pitchFamily="34" charset="0"/>
                <a:cs typeface="Segoe UI Light" panose="020B0502040204020203" pitchFamily="34" charset="0"/>
              </a:rPr>
              <a:t>shardlet</a:t>
            </a:r>
            <a:r>
              <a:rPr lang="en-US" dirty="0">
                <a:latin typeface="Segoe UI Light" panose="020B0502040204020203" pitchFamily="34" charset="0"/>
                <a:cs typeface="Segoe UI Light" panose="020B0502040204020203" pitchFamily="34" charset="0"/>
              </a:rPr>
              <a:t> key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App</a:t>
            </a:r>
          </a:p>
          <a:p>
            <a:pPr algn="ctr" defTabSz="932472" fontAlgn="base">
              <a:spcBef>
                <a:spcPct val="0"/>
              </a:spcBef>
              <a:spcAft>
                <a:spcPct val="0"/>
              </a:spcAft>
            </a:pPr>
            <a:r>
              <a:rPr lang="en-US" sz="1200" dirty="0">
                <a:solidFill>
                  <a:prstClr val="black"/>
                </a:solidFill>
              </a:rPr>
              <a:t>DDR APIs (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a:solidFill>
                  <a:prstClr val="black"/>
                </a:solidFill>
              </a:rPr>
              <a:t>SELECT * </a:t>
            </a:r>
          </a:p>
          <a:p>
            <a:r>
              <a:rPr lang="en-US" sz="1400" dirty="0">
                <a:solidFill>
                  <a:prstClr val="black"/>
                </a:solidFill>
              </a:rPr>
              <a:t>FROM customers </a:t>
            </a:r>
          </a:p>
          <a:p>
            <a:r>
              <a:rPr lang="en-US" sz="1400" dirty="0">
                <a:solidFill>
                  <a:prstClr val="black"/>
                </a:solidFill>
              </a:rPr>
              <a:t>WHERE customer ID = 104</a:t>
            </a: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3968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 </a:t>
            </a:r>
            <a:r>
              <a:rPr lang="en-US" sz="1400" dirty="0" err="1">
                <a:solidFill>
                  <a:srgbClr val="000000"/>
                </a:solidFill>
                <a:highlight>
                  <a:srgbClr val="FFFFFF"/>
                </a:highlight>
                <a:latin typeface="Consolas" panose="020B0609020204030204" pitchFamily="49" charset="0"/>
              </a:rPr>
              <a:t>ShardMap.OpenConnectionForKey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connectionString</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Credentials </a:t>
            </a:r>
            <a:r>
              <a:rPr lang="en-US" sz="140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ConnectionOptions.Validate</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Validate */ </a:t>
            </a:r>
            <a:r>
              <a:rPr lang="en-US" sz="1400" dirty="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latin typeface="Segoe UI Light" panose="020B0502040204020203" pitchFamily="34" charset="0"/>
                <a:cs typeface="Segoe UI Light" panose="020B0502040204020203" pitchFamily="34" charset="0"/>
              </a:rPr>
              <a:t>Data Dependent Routing (DDR)</a:t>
            </a: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8773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Data Dependent Routing (DDR)</a:t>
            </a:r>
          </a:p>
        </p:txBody>
      </p:sp>
      <p:sp>
        <p:nvSpPr>
          <p:cNvPr id="23" name="Content Placeholder 2"/>
          <p:cNvSpPr>
            <a:spLocks noGrp="1"/>
          </p:cNvSpPr>
          <p:nvPr>
            <p:ph idx="4294967295"/>
          </p:nvPr>
        </p:nvSpPr>
        <p:spPr>
          <a:xfrm>
            <a:off x="0" y="1825625"/>
            <a:ext cx="10515600" cy="4351338"/>
          </a:xfrm>
          <a:prstGeom prst="rect">
            <a:avLst/>
          </a:prstGeom>
        </p:spPr>
        <p:txBody>
          <a:bodyPr>
            <a:normAutofit lnSpcReduction="10000"/>
          </a:bodyPr>
          <a:lstStyle/>
          <a:p>
            <a:pPr marL="0" indent="0">
              <a:buNone/>
            </a:pPr>
            <a:r>
              <a:rPr lang="en-US" b="1" dirty="0"/>
              <a:t>Caching: </a:t>
            </a:r>
            <a:r>
              <a:rPr lang="en-US" dirty="0"/>
              <a:t>improve performance of shard operations </a:t>
            </a:r>
          </a:p>
          <a:p>
            <a:pPr lvl="1"/>
            <a:r>
              <a:rPr lang="en-US" dirty="0"/>
              <a:t>Global Shard Map (GSM) – state of all shards in the Shard Map</a:t>
            </a:r>
          </a:p>
          <a:p>
            <a:pPr lvl="1"/>
            <a:r>
              <a:rPr lang="en-US" dirty="0"/>
              <a:t>Local Shard Map (LSM) – state of all shards on a particular shard</a:t>
            </a:r>
          </a:p>
          <a:p>
            <a:pPr lvl="1"/>
            <a:r>
              <a:rPr lang="en-US" dirty="0"/>
              <a:t>Client Cache (eager/lazy) – state of all shards in the Shard Map/known shards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App</a:t>
            </a:r>
          </a:p>
          <a:p>
            <a:pPr algn="ctr" defTabSz="932472" fontAlgn="base">
              <a:spcBef>
                <a:spcPct val="0"/>
              </a:spcBef>
              <a:spcAft>
                <a:spcPct val="0"/>
              </a:spcAft>
            </a:pPr>
            <a:r>
              <a:rPr lang="en-US" sz="1200" dirty="0">
                <a:solidFill>
                  <a:prstClr val="black"/>
                </a:solidFill>
              </a:rPr>
              <a:t>DDR APIs ( )</a:t>
            </a:r>
          </a:p>
          <a:p>
            <a:pPr algn="ctr" defTabSz="932472" fontAlgn="base">
              <a:spcBef>
                <a:spcPct val="0"/>
              </a:spcBef>
              <a:spcAft>
                <a:spcPct val="0"/>
              </a:spcAft>
            </a:pPr>
            <a:endParaRPr lang="en-US" sz="1200" dirty="0">
              <a:solidFill>
                <a:prstClr val="black"/>
              </a:solidFill>
            </a:endParaRPr>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a:p>
            <a:pPr algn="ctr" defTabSz="932472" fontAlgn="base">
              <a:spcBef>
                <a:spcPct val="0"/>
              </a:spcBef>
              <a:spcAft>
                <a:spcPct val="0"/>
              </a:spcAft>
            </a:pPr>
            <a:endParaRPr lang="en-US" sz="1200" dirty="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GSM</a:t>
            </a: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3300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4890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t>Scenario: </a:t>
            </a:r>
            <a:r>
              <a:rPr lang="en-US" dirty="0"/>
              <a:t>execute a query across a set of shards (returns a UNION ALL result set)</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t>Multi-shard Query (MSQ)</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App</a:t>
            </a:r>
          </a:p>
          <a:p>
            <a:pPr algn="ctr" defTabSz="932472" fontAlgn="base">
              <a:spcBef>
                <a:spcPct val="0"/>
              </a:spcBef>
              <a:spcAft>
                <a:spcPct val="0"/>
              </a:spcAft>
            </a:pPr>
            <a:r>
              <a:rPr lang="en-US" sz="1200" dirty="0">
                <a:solidFill>
                  <a:prstClr val="black"/>
                </a:solidFill>
              </a:rPr>
              <a:t>MSQ APIs (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a:solidFill>
                  <a:prstClr val="black"/>
                </a:solidFill>
              </a:rPr>
              <a:t>SELECT count(*) </a:t>
            </a:r>
          </a:p>
          <a:p>
            <a:r>
              <a:rPr lang="en-US" sz="1400" dirty="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1785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a:latin typeface="Segoe UI Light" panose="020B0502040204020203" pitchFamily="34" charset="0"/>
                <a:cs typeface="Segoe UI Light" panose="020B0502040204020203" pitchFamily="34" charset="0"/>
              </a:rPr>
              <a:t>Multi-shard Query (MSQ)</a:t>
            </a: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920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t>Scenario: </a:t>
            </a:r>
            <a:r>
              <a:rPr lang="en-US" dirty="0"/>
              <a:t>perform an admin action across of set of shards</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 Set Executer (SSE)</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a:p>
            <a:pPr algn="ctr" defTabSz="932472" fontAlgn="base">
              <a:spcBef>
                <a:spcPct val="0"/>
              </a:spcBef>
              <a:spcAft>
                <a:spcPct val="0"/>
              </a:spcAft>
            </a:pPr>
            <a:r>
              <a:rPr lang="en-US" sz="1200" dirty="0">
                <a:solidFill>
                  <a:prstClr val="black"/>
                </a:solidFill>
              </a:rPr>
              <a:t>(SSE)</a:t>
            </a: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a:solidFill>
                  <a:prstClr val="black"/>
                </a:solidFill>
              </a:rPr>
              <a:t>. . .</a:t>
            </a: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7451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681163"/>
            <a:ext cx="10515600" cy="4351337"/>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perform a split or merge action</a:t>
            </a:r>
          </a:p>
          <a:p>
            <a:pPr lvl="1"/>
            <a:r>
              <a:rPr lang="en-US" dirty="0">
                <a:latin typeface="Segoe UI Light" panose="020B0502040204020203" pitchFamily="34" charset="0"/>
                <a:cs typeface="Segoe UI Light" panose="020B0502040204020203" pitchFamily="34" charset="0"/>
              </a:rPr>
              <a:t>Split: create two distinct shards from one</a:t>
            </a:r>
          </a:p>
          <a:p>
            <a:pPr lvl="1"/>
            <a:r>
              <a:rPr lang="en-US" dirty="0">
                <a:latin typeface="Segoe UI Light" panose="020B0502040204020203" pitchFamily="34" charset="0"/>
                <a:cs typeface="Segoe UI Light" panose="020B0502040204020203" pitchFamily="34" charset="0"/>
              </a:rPr>
              <a:t>Merge: create one shard from two distinct shards</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Split/Merge (SM)</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a:p>
            <a:pPr algn="ctr" defTabSz="932472" fontAlgn="base">
              <a:spcBef>
                <a:spcPct val="0"/>
              </a:spcBef>
              <a:spcAft>
                <a:spcPct val="0"/>
              </a:spcAft>
            </a:pPr>
            <a:r>
              <a:rPr lang="en-US" sz="1200" dirty="0">
                <a:solidFill>
                  <a:prstClr val="black"/>
                </a:solidFill>
              </a:rPr>
              <a:t>(SM)</a:t>
            </a: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a:solidFill>
                  <a:prstClr val="black"/>
                </a:solidFill>
              </a:rPr>
              <a:t>Split</a:t>
            </a: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a:solidFill>
                  <a:prstClr val="black"/>
                </a:solidFill>
              </a:rPr>
              <a:t>Merge</a:t>
            </a: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a:solidFill>
                  <a:prstClr val="black"/>
                </a:solidFill>
              </a:rPr>
              <a:t>. . .</a:t>
            </a: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2</a:t>
            </a:r>
          </a:p>
          <a:p>
            <a:pPr algn="ctr" defTabSz="932472" fontAlgn="base">
              <a:spcBef>
                <a:spcPct val="0"/>
              </a:spcBef>
              <a:spcAft>
                <a:spcPct val="0"/>
              </a:spcAft>
            </a:pPr>
            <a:r>
              <a:rPr lang="en-US" sz="1600" baseline="-25000" dirty="0">
                <a:solidFill>
                  <a:srgbClr val="000000"/>
                </a:solidFill>
              </a:rPr>
              <a:t>[100-200)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3</a:t>
            </a:r>
          </a:p>
          <a:p>
            <a:pPr algn="ctr" defTabSz="932472" fontAlgn="base">
              <a:spcBef>
                <a:spcPct val="0"/>
              </a:spcBef>
              <a:spcAft>
                <a:spcPct val="0"/>
              </a:spcAft>
            </a:pPr>
            <a:r>
              <a:rPr lang="en-US" sz="1600" baseline="-25000" dirty="0">
                <a:solidFill>
                  <a:srgbClr val="000000"/>
                </a:solidFill>
              </a:rPr>
              <a:t>[200-300)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5</a:t>
            </a:r>
          </a:p>
          <a:p>
            <a:pPr algn="ctr" defTabSz="932472" fontAlgn="base">
              <a:spcBef>
                <a:spcPct val="0"/>
              </a:spcBef>
              <a:spcAft>
                <a:spcPct val="0"/>
              </a:spcAft>
            </a:pPr>
            <a:r>
              <a:rPr lang="en-US" sz="1600" baseline="-25000" dirty="0">
                <a:solidFill>
                  <a:srgbClr val="000000"/>
                </a:solidFill>
              </a:rPr>
              <a:t>[400-500)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5.1</a:t>
            </a:r>
          </a:p>
          <a:p>
            <a:pPr algn="ctr" defTabSz="932472" fontAlgn="base">
              <a:spcBef>
                <a:spcPct val="0"/>
              </a:spcBef>
              <a:spcAft>
                <a:spcPct val="0"/>
              </a:spcAft>
            </a:pPr>
            <a:r>
              <a:rPr lang="en-US" sz="1600" baseline="-25000" dirty="0">
                <a:solidFill>
                  <a:prstClr val="white"/>
                </a:solidFill>
              </a:rPr>
              <a:t>[400-450)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5.2</a:t>
            </a:r>
          </a:p>
          <a:p>
            <a:pPr algn="ctr" defTabSz="932472" fontAlgn="base">
              <a:spcBef>
                <a:spcPct val="0"/>
              </a:spcBef>
              <a:spcAft>
                <a:spcPct val="0"/>
              </a:spcAft>
            </a:pPr>
            <a:r>
              <a:rPr lang="en-US" sz="1600" baseline="-25000" dirty="0">
                <a:solidFill>
                  <a:prstClr val="white"/>
                </a:solidFill>
              </a:rPr>
              <a:t>[450-500)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2.1</a:t>
            </a:r>
          </a:p>
          <a:p>
            <a:pPr algn="ctr" defTabSz="932472" fontAlgn="base">
              <a:spcBef>
                <a:spcPct val="0"/>
              </a:spcBef>
              <a:spcAft>
                <a:spcPct val="0"/>
              </a:spcAft>
            </a:pPr>
            <a:r>
              <a:rPr lang="en-US" sz="1600" baseline="-25000" dirty="0">
                <a:solidFill>
                  <a:prstClr val="white"/>
                </a:solidFill>
              </a:rPr>
              <a:t>[100-300)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2039483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433513"/>
            <a:ext cx="10515600" cy="4351337"/>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automation to vertically scale a shard or horizontally scale a </a:t>
            </a:r>
            <a:r>
              <a:rPr lang="en-US" dirty="0" err="1">
                <a:latin typeface="Segoe UI Light" panose="020B0502040204020203" pitchFamily="34" charset="0"/>
                <a:cs typeface="Segoe UI Light" panose="020B0502040204020203" pitchFamily="34" charset="0"/>
              </a:rPr>
              <a:t>shardset</a:t>
            </a:r>
            <a:endParaRPr lang="en-US" dirty="0">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Vertical scale: increase/decrease the performance level of the shard</a:t>
            </a:r>
          </a:p>
          <a:p>
            <a:pPr lvl="1"/>
            <a:r>
              <a:rPr lang="en-US" dirty="0">
                <a:latin typeface="Segoe UI Light" panose="020B0502040204020203" pitchFamily="34" charset="0"/>
                <a:cs typeface="Segoe UI Light" panose="020B0502040204020203" pitchFamily="34" charset="0"/>
              </a:rPr>
              <a:t>Horizontal scale: add/remove a shard to the shard set</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 Elasticity (SE)</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Azure Automation (SE)</a:t>
            </a: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a:solidFill>
                  <a:prstClr val="black"/>
                </a:solidFill>
              </a:rPr>
              <a:t>Vertical scaling</a:t>
            </a: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a:solidFill>
                  <a:prstClr val="black"/>
                </a:solidFill>
              </a:rPr>
              <a:t>. . .</a:t>
            </a: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a:solidFill>
                  <a:prstClr val="black"/>
                </a:solidFill>
              </a:rPr>
              <a:t>P3</a:t>
            </a: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a:solidFill>
                  <a:prstClr val="black"/>
                </a:solidFill>
              </a:rPr>
              <a:t>P1</a:t>
            </a: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a:solidFill>
                  <a:prstClr val="black"/>
                </a:solidFill>
              </a:rPr>
              <a:t>S2</a:t>
            </a: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a:solidFill>
                  <a:prstClr val="black"/>
                </a:solidFill>
              </a:rPr>
              <a:t>Basic</a:t>
            </a: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a:solidFill>
                  <a:prstClr val="black"/>
                </a:solidFill>
              </a:rPr>
              <a:t>Basic</a:t>
            </a: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a:solidFill>
                  <a:prstClr val="black"/>
                </a:solidFill>
              </a:rPr>
              <a:t>Basic</a:t>
            </a: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a:solidFill>
                  <a:prstClr val="black"/>
                </a:solidFill>
              </a:rPr>
              <a:t>time</a:t>
            </a: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a:solidFill>
                  <a:prstClr val="black"/>
                </a:solidFill>
              </a:rPr>
              <a:t>Horizontal scaling</a:t>
            </a: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66577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References</a:t>
            </a: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DLL</a:t>
            </a:r>
          </a:p>
          <a:p>
            <a:pPr lvl="1"/>
            <a:r>
              <a:rPr lang="en-US" dirty="0">
                <a:latin typeface="Segoe UI Light" panose="020B0502040204020203" pitchFamily="34" charset="0"/>
                <a:cs typeface="Segoe UI Light" panose="020B0502040204020203" pitchFamily="34" charset="0"/>
              </a:rPr>
              <a:t>Client 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a:latin typeface="Segoe UI Light" panose="020B0502040204020203" pitchFamily="34" charset="0"/>
                <a:cs typeface="Segoe UI Light" panose="020B0502040204020203" pitchFamily="34" charset="0"/>
              </a:rPr>
              <a:t> </a:t>
            </a: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spTree>
    <p:extLst>
      <p:ext uri="{BB962C8B-B14F-4D97-AF65-F5344CB8AC3E}">
        <p14:creationId xmlns:p14="http://schemas.microsoft.com/office/powerpoint/2010/main" val="971933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Recap</a:t>
            </a:r>
          </a:p>
        </p:txBody>
      </p:sp>
      <p:sp>
        <p:nvSpPr>
          <p:cNvPr id="3" name="Content Placeholder 2"/>
          <p:cNvSpPr>
            <a:spLocks noGrp="1"/>
          </p:cNvSpPr>
          <p:nvPr>
            <p:ph idx="4294967295"/>
          </p:nvPr>
        </p:nvSpPr>
        <p:spPr>
          <a:xfrm>
            <a:off x="0" y="1446213"/>
            <a:ext cx="8166100" cy="4351337"/>
          </a:xfrm>
          <a:prstGeom prst="rect">
            <a:avLst/>
          </a:prstGeom>
        </p:spPr>
        <p:txBody>
          <a:bodyPr>
            <a:normAutofit fontScale="475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a:latin typeface="Segoe UI Light" panose="020B0502040204020203" pitchFamily="34" charset="0"/>
                <a:cs typeface="Segoe UI Light" panose="020B0502040204020203" pitchFamily="34" charset="0"/>
              </a:rPr>
              <a:t>Transparency at the app tier through Elastic Scale APIs</a:t>
            </a:r>
          </a:p>
          <a:p>
            <a:pPr lvl="1"/>
            <a:r>
              <a:rPr lang="en-US" dirty="0">
                <a:latin typeface="Segoe UI Light" panose="020B0502040204020203" pitchFamily="34" charset="0"/>
                <a:cs typeface="Segoe UI Light" panose="020B0502040204020203" pitchFamily="34" charset="0"/>
              </a:rPr>
              <a:t>Azure cloud service templates to manage Elastic Scale app at runtime</a:t>
            </a:r>
            <a:endParaRPr lang="en-US" dirty="0">
              <a:solidFill>
                <a:srgbClr val="00B0F0"/>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a:latin typeface="Segoe UI Light" panose="020B0502040204020203" pitchFamily="34" charset="0"/>
                <a:cs typeface="Segoe UI Light" panose="020B0502040204020203" pitchFamily="34" charset="0"/>
              </a:rPr>
              <a:t>No longer limited to a single database or its hard limits</a:t>
            </a:r>
          </a:p>
          <a:p>
            <a:pPr lvl="1"/>
            <a:r>
              <a:rPr lang="en-US" dirty="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11573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is not a machine</a:t>
            </a:r>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2892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a:solidFill>
                  <a:schemeClr val="bg2"/>
                </a:solidFill>
                <a:latin typeface="+mj-lt"/>
              </a:rPr>
              <a:t>Scale out with </a:t>
            </a:r>
            <a:r>
              <a:rPr lang="en-US" sz="4400" spc="-51" dirty="0" err="1">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34259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562041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524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98857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normAutofit fontScale="85000" lnSpcReduction="10000"/>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99700635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16453850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9303117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238446158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33886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44080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43483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0502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91888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latin typeface="Segoe UI Light" charset="0"/>
              </a:rPr>
              <a:t>Multiple Containers per Account (unlimited number)</a:t>
            </a:r>
          </a:p>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33772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378243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313568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normAutofit fontScale="85000" lnSpcReduction="20000"/>
          </a:bodyPr>
          <a:lstStyle/>
          <a:p>
            <a:r>
              <a:rPr lang="en-US" sz="2400" dirty="0"/>
              <a:t>Limits sensitive data exposure </a:t>
            </a:r>
          </a:p>
          <a:p>
            <a:r>
              <a:rPr lang="en-US" sz="2400" dirty="0"/>
              <a:t>Prevents unauthorized access to data</a:t>
            </a:r>
          </a:p>
          <a:p>
            <a:r>
              <a:rPr lang="en-US" sz="2400" dirty="0"/>
              <a:t>Policy-based security – no changes to data or application</a:t>
            </a:r>
          </a:p>
          <a:p>
            <a:r>
              <a:rPr lang="en-US" sz="2400" dirty="0"/>
              <a:t>Meet regulatory compliance</a:t>
            </a:r>
          </a:p>
          <a:p>
            <a:r>
              <a:rPr lang="en-US" sz="2400" dirty="0"/>
              <a:t>Dev/Test production data without compromising data</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322986166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en-US" sz="2400" dirty="0"/>
              <a:t>Encrypted database, backups, and transaction log at rest</a:t>
            </a:r>
          </a:p>
          <a:p>
            <a:r>
              <a:rPr lang="en-US" sz="2400" dirty="0"/>
              <a:t>2-click provisioning </a:t>
            </a:r>
          </a:p>
          <a:p>
            <a:r>
              <a:rPr lang="en-US" sz="2400" dirty="0"/>
              <a:t>Reduced attack surface area</a:t>
            </a:r>
          </a:p>
          <a:p>
            <a:r>
              <a:rPr lang="en-US" sz="2400" dirty="0"/>
              <a:t>No code changes to existing applications</a:t>
            </a:r>
          </a:p>
          <a:p>
            <a:r>
              <a:rPr lang="en-US" sz="2400" dirty="0"/>
              <a:t>Database encryption key - AES-256 </a:t>
            </a:r>
          </a:p>
          <a:p>
            <a:r>
              <a:rPr lang="en-US" sz="2400" dirty="0"/>
              <a:t>Meet regulatory compliance</a:t>
            </a:r>
          </a:p>
          <a:p>
            <a:r>
              <a:rPr lang="en-US" sz="2400" dirty="0"/>
              <a:t>Accelerated hardware encryption</a:t>
            </a:r>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115599454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normAutofit lnSpcReduction="10000"/>
          </a:bodyPr>
          <a:lstStyle/>
          <a:p>
            <a:r>
              <a:rPr lang="en-US" sz="3200" dirty="0"/>
              <a:t>Fine-grained access over rows </a:t>
            </a:r>
          </a:p>
          <a:p>
            <a:r>
              <a:rPr lang="en-US" sz="3200" dirty="0"/>
              <a:t>Access restrictions logic contained in database</a:t>
            </a:r>
          </a:p>
          <a:p>
            <a:r>
              <a:rPr lang="en-US" sz="3200" dirty="0"/>
              <a:t>Simplified design and coding of security</a:t>
            </a:r>
          </a:p>
          <a:p>
            <a:r>
              <a:rPr lang="en-US" sz="3200" dirty="0"/>
              <a:t>Meet regulatory compliance</a:t>
            </a:r>
          </a:p>
          <a:p>
            <a:r>
              <a:rPr lang="en-US" sz="3200" dirty="0"/>
              <a:t>Reduced surface area of your security </a:t>
            </a:r>
            <a:br>
              <a:rPr lang="en-US" sz="3200" dirty="0"/>
            </a:br>
            <a:r>
              <a:rPr lang="en-US" sz="3200" dirty="0"/>
              <a:t>system</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Security (RLS) </a:t>
            </a:r>
          </a:p>
        </p:txBody>
      </p:sp>
    </p:spTree>
    <p:extLst>
      <p:ext uri="{BB962C8B-B14F-4D97-AF65-F5344CB8AC3E}">
        <p14:creationId xmlns:p14="http://schemas.microsoft.com/office/powerpoint/2010/main" val="37289426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Other notable features</a:t>
            </a:r>
          </a:p>
        </p:txBody>
      </p:sp>
    </p:spTree>
    <p:extLst>
      <p:ext uri="{BB962C8B-B14F-4D97-AF65-F5344CB8AC3E}">
        <p14:creationId xmlns:p14="http://schemas.microsoft.com/office/powerpoint/2010/main" val="6492712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normAutofit fontScale="90000"/>
          </a:bodyPr>
          <a:lstStyle/>
          <a:p>
            <a:r>
              <a:rPr lang="en-US" dirty="0"/>
              <a:t>Provision 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Portal</a:t>
            </a:r>
            <a:r>
              <a:rPr lang="en-US" sz="2800" dirty="0"/>
              <a:t> create a SQL Database server</a:t>
            </a:r>
          </a:p>
          <a:p>
            <a:endParaRPr lang="en-US" sz="2800" dirty="0"/>
          </a:p>
        </p:txBody>
      </p:sp>
    </p:spTree>
    <p:extLst>
      <p:ext uri="{BB962C8B-B14F-4D97-AF65-F5344CB8AC3E}">
        <p14:creationId xmlns:p14="http://schemas.microsoft.com/office/powerpoint/2010/main" val="415395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3560426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405721460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1170664402"/>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7696</TotalTime>
  <Words>28248</Words>
  <Application>Microsoft Office PowerPoint</Application>
  <PresentationFormat>Widescreen</PresentationFormat>
  <Paragraphs>4341</Paragraphs>
  <Slides>217</Slides>
  <Notes>150</Notes>
  <HiddenSlides>7</HiddenSlides>
  <MMClips>0</MMClips>
  <ScaleCrop>false</ScaleCrop>
  <HeadingPairs>
    <vt:vector size="4" baseType="variant">
      <vt:variant>
        <vt:lpstr>Theme</vt:lpstr>
      </vt:variant>
      <vt:variant>
        <vt:i4>2</vt:i4>
      </vt:variant>
      <vt:variant>
        <vt:lpstr>Slide Titles</vt:lpstr>
      </vt:variant>
      <vt:variant>
        <vt:i4>217</vt:i4>
      </vt:variant>
    </vt:vector>
  </HeadingPairs>
  <TitlesOfParts>
    <vt:vector size="219" baseType="lpstr">
      <vt:lpstr>Azure Medium</vt:lpstr>
      <vt:lpstr>1_Azure Event</vt:lpstr>
      <vt:lpstr>Polyglot Persistence in Microsoft Azure</vt:lpstr>
      <vt:lpstr>Agenda</vt:lpstr>
      <vt:lpstr>Microsoft Azure Data Services</vt:lpstr>
      <vt:lpstr>Microsoft Azure Storage Blob</vt:lpstr>
      <vt:lpstr>Two Types of Blobs Under the Hood</vt:lpstr>
      <vt:lpstr>Block Blob</vt:lpstr>
      <vt:lpstr>Page Blob</vt:lpstr>
      <vt:lpstr>Blob Storage Concepts</vt:lpstr>
      <vt:lpstr>Blob Details – Containers</vt:lpstr>
      <vt:lpstr>Blob Details – Metadata</vt:lpstr>
      <vt:lpstr>Blob Details – Access method</vt:lpstr>
      <vt:lpstr>Microsoft Azure Storage Table</vt:lpstr>
      <vt:lpstr>Table Storage Concepts </vt:lpstr>
      <vt:lpstr>Table Storage Details</vt:lpstr>
      <vt:lpstr>Table Storage Details Entity Properties</vt:lpstr>
      <vt:lpstr>Table Storage Details Entity Properties</vt:lpstr>
      <vt:lpstr>Table Storage Details Entity Properties</vt:lpstr>
      <vt:lpstr>Table Storage Details Entity Properties</vt:lpstr>
      <vt:lpstr>Table Storage Details Purpose of the PatitionKey</vt:lpstr>
      <vt:lpstr>Table Storage Details Purpose of the PatitionKey</vt:lpstr>
      <vt:lpstr>Table Storage Details Purpose of the PatitionKey</vt:lpstr>
      <vt:lpstr>Table Storage Details Purpose of the PatitionKey</vt:lpstr>
      <vt:lpstr>Table Storage Details</vt:lpstr>
      <vt:lpstr>Microsoft Azure Storage Queue</vt:lpstr>
      <vt:lpstr>Why use a Queue</vt:lpstr>
      <vt:lpstr>Queue Components</vt:lpstr>
      <vt:lpstr>PowerPoint Presentation</vt:lpstr>
      <vt:lpstr>Queue Considerations</vt:lpstr>
      <vt:lpstr>Microsoft Azure SQL Database</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 Server is not a machine</vt:lpstr>
      <vt:lpstr>PowerPoint Presentation</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Redis Cache</vt:lpstr>
      <vt:lpstr>Document DB</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PowerPoint Presentation</vt:lpstr>
      <vt:lpstr>PowerPoint Presentation</vt:lpstr>
      <vt:lpstr>PowerPoint Presentation</vt:lpstr>
      <vt:lpstr>PowerPoint Presentation</vt:lpstr>
      <vt:lpstr>Fully managed, scalable JSON document database service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Microsoft Azure DocumentDB</vt:lpstr>
      <vt:lpstr>Today’s Modern Apps</vt:lpstr>
      <vt:lpstr>DocumentDB is particularly suited for web  and mobile  applications</vt:lpstr>
      <vt:lpstr>How do we think about the different services?</vt:lpstr>
      <vt:lpstr>Microsoft Azure DocumentDB </vt:lpstr>
      <vt:lpstr>DocumentDB</vt:lpstr>
      <vt:lpstr>DocumentDB: A Document Store</vt:lpstr>
      <vt:lpstr>DocumentDB at Microsoft</vt:lpstr>
      <vt:lpstr>What Does DocumentDB Cost?</vt:lpstr>
      <vt:lpstr>Provision a  DocumentDB Account</vt:lpstr>
      <vt:lpstr>PowerPoint Presentation</vt:lpstr>
      <vt:lpstr>Create a New Account</vt:lpstr>
      <vt:lpstr>Provide the Service Name</vt:lpstr>
      <vt:lpstr>Complete Provisioning</vt:lpstr>
      <vt:lpstr>DocumentDB Account Blade</vt:lpstr>
      <vt:lpstr>Viewing Service Keys</vt:lpstr>
      <vt:lpstr>The Basics</vt:lpstr>
      <vt:lpstr>DocumentDB Collections</vt:lpstr>
      <vt:lpstr>DocumentDB JSON Documents</vt:lpstr>
      <vt:lpstr>DocumentDB JSON Documents</vt:lpstr>
      <vt:lpstr>Rich Query Over JSON Data</vt:lpstr>
      <vt:lpstr>Rich Query Over JSON Data</vt:lpstr>
      <vt:lpstr>Simple Predicate Query</vt:lpstr>
      <vt:lpstr>Iteration Query</vt:lpstr>
      <vt:lpstr>Querying Array with Predicates</vt:lpstr>
      <vt:lpstr>Query with Logical Operators</vt:lpstr>
      <vt:lpstr>Query with UDFs</vt:lpstr>
      <vt:lpstr>Query Performance – Pagination</vt:lpstr>
      <vt:lpstr>.NET SQL Parameterization in DocumentDB</vt:lpstr>
      <vt:lpstr>Parameterized Query with User-Defined Function</vt:lpstr>
      <vt:lpstr>REST SQL Parameterization</vt:lpstr>
      <vt:lpstr>DocumentDB Query Playground</vt:lpstr>
      <vt:lpstr>Query with SQL</vt:lpstr>
      <vt:lpstr>Create, Get, Replace, Delete Overview</vt:lpstr>
      <vt:lpstr>Programmability</vt:lpstr>
      <vt:lpstr>Create Document: POST</vt:lpstr>
      <vt:lpstr>Retrieve Document: GET</vt:lpstr>
      <vt:lpstr>Replace Document: PUT</vt:lpstr>
      <vt:lpstr>Delete Document</vt:lpstr>
      <vt:lpstr>DocumentDB  Transactions and Indexing </vt:lpstr>
      <vt:lpstr>JavaScript Transactions</vt:lpstr>
      <vt:lpstr>JavaScript Transactions</vt:lpstr>
      <vt:lpstr>DocumentDB: Consistency Levels</vt:lpstr>
      <vt:lpstr>DocumentDB: Consistency Levels</vt:lpstr>
      <vt:lpstr>Consistency Levels and Performance</vt:lpstr>
      <vt:lpstr>Indexing</vt:lpstr>
      <vt:lpstr>Indexing Modes and Policies</vt:lpstr>
      <vt:lpstr>Indexing Paths and Types</vt:lpstr>
      <vt:lpstr>Query and indexing tips</vt:lpstr>
      <vt:lpstr>DocumentDB Service Summary</vt:lpstr>
      <vt:lpstr>Build your first DocumentDB app today</vt:lpstr>
      <vt:lpstr>HOL4 DocumentDB  and Azure Websites</vt:lpstr>
      <vt:lpstr>PowerPoint Presentation</vt:lpstr>
      <vt:lpstr>Thank you!</vt:lpstr>
      <vt:lpstr>Security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Babis Karypidis</cp:lastModifiedBy>
  <cp:revision>456</cp:revision>
  <cp:lastPrinted>2014-03-26T17:46:13Z</cp:lastPrinted>
  <dcterms:created xsi:type="dcterms:W3CDTF">2014-03-19T23:21:38Z</dcterms:created>
  <dcterms:modified xsi:type="dcterms:W3CDTF">2016-04-12T18:11:59Z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